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slides/slide11.xml" ContentType="application/vnd.openxmlformats-officedocument.presentationml.slide+xml"/>
  <Override PartName="/ppt/notesSlides/notesSlide10.xml" ContentType="application/vnd.openxmlformats-officedocument.presentationml.notesSlide+xml"/>
  <Override PartName="/ppt/tableStyles.xml" ContentType="application/vnd.openxmlformats-officedocument.presentationml.tableStyles+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docProps/core.xml" ContentType="application/vnd.openxmlformats-package.core-properties+xml"/>
  <Override PartName="/ppt/slides/slide3.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notesSlides/notesSlide2.xml" ContentType="application/vnd.openxmlformats-officedocument.presentationml.notesSlide+xml"/>
  <Override PartName="/ppt/presentation.xml" ContentType="application/vnd.openxmlformats-officedocument.presentationml.presentation.main+xml"/>
  <Override PartName="/ppt/notesSlides/notesSlide9.xml" ContentType="application/vnd.openxmlformats-officedocument.presentationml.notesSlide+xml"/>
  <Override PartName="/ppt/slides/slide6.xml" ContentType="application/vnd.openxmlformats-officedocument.presentationml.slide+xml"/>
  <Override PartName="/ppt/notesMasters/notesMaster1.xml" ContentType="application/vnd.openxmlformats-officedocument.presentationml.notesMaster+xml"/>
  <Override PartName="/ppt/slides/slide4.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3"/>
  </p:notesMasterIdLst>
  <p:sldIdLst>
    <p:sldId id="258" r:id="rId2"/>
    <p:sldId id="259" r:id="rId3"/>
    <p:sldId id="260" r:id="rId4"/>
    <p:sldId id="261" r:id="rId5"/>
    <p:sldId id="262" r:id="rId6"/>
    <p:sldId id="263" r:id="rId7"/>
    <p:sldId id="264" r:id="rId8"/>
    <p:sldId id="265" r:id="rId9"/>
    <p:sldId id="266" r:id="rId10"/>
    <p:sldId id="267" r:id="rId11"/>
    <p:sldId id="26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47" d="100"/>
          <a:sy n="47" d="100"/>
        </p:scale>
        <p:origin x="-120" y="-97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630BDE-7194-FD4E-92E7-4343D0A19B0A}" type="datetimeFigureOut">
              <a:rPr lang="en-US" smtClean="0"/>
              <a:t>12/24/10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882B1E-B1D0-D747-940C-0BE24D64D42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Slide Image Placeholder 1"/>
          <p:cNvSpPr>
            <a:spLocks noGrp="1" noRot="1" noChangeAspec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pPr eaLnBrk="1" hangingPunct="1">
              <a:spcBef>
                <a:spcPct val="0"/>
              </a:spcBef>
            </a:pPr>
            <a:r>
              <a:rPr lang="en-US" smtClean="0">
                <a:ea typeface="ＭＳ Ｐゴシック" pitchFamily="-65" charset="-128"/>
              </a:rPr>
              <a:t>Steven Chu is the US Secre (click) … and in 2009, he said.. (read it right off the slide)</a:t>
            </a:r>
          </a:p>
          <a:p>
            <a:pPr eaLnBrk="1" hangingPunct="1">
              <a:spcBef>
                <a:spcPct val="0"/>
              </a:spcBef>
            </a:pPr>
            <a:r>
              <a:rPr lang="en-US" smtClean="0">
                <a:ea typeface="ＭＳ Ｐゴシック" pitchFamily="-65" charset="-128"/>
              </a:rPr>
              <a:t>Let’s talk about some more energy technology of the future—but this time it’s technology that addresses the demand side of the equation (or something) (click)</a:t>
            </a:r>
          </a:p>
        </p:txBody>
      </p:sp>
      <p:sp>
        <p:nvSpPr>
          <p:cNvPr id="48132" name="Slide Number Placeholder 3"/>
          <p:cNvSpPr>
            <a:spLocks noGrp="1"/>
          </p:cNvSpPr>
          <p:nvPr>
            <p:ph type="sldNum" sz="quarter" idx="5"/>
          </p:nvPr>
        </p:nvSpPr>
        <p:spPr bwMode="auto">
          <a:noFill/>
          <a:ln>
            <a:miter lim="800000"/>
            <a:headEnd/>
            <a:tailEnd/>
          </a:ln>
        </p:spPr>
        <p:txBody>
          <a:bodyPr/>
          <a:lstStyle/>
          <a:p>
            <a:fld id="{506F4CCB-CC85-4089-B693-E945D3BEEFF1}" type="slidenum">
              <a:rPr lang="en-US">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Slide Image Placeholder 1"/>
          <p:cNvSpPr>
            <a:spLocks noGrp="1" noRot="1" noChangeAspec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a:lstStyle/>
          <a:p>
            <a:pPr eaLnBrk="1" hangingPunct="1">
              <a:spcBef>
                <a:spcPct val="0"/>
              </a:spcBef>
            </a:pPr>
            <a:r>
              <a:rPr lang="en-US" smtClean="0">
                <a:ea typeface="ＭＳ Ｐゴシック" pitchFamily="-65" charset="-128"/>
              </a:rPr>
              <a:t>Through the determined leadership of our State Legislature and the bold Renewable Energy Portfolio they put in place in 2012 we have achieved 100% Clean Renewable Energy in Idaho in 2030</a:t>
            </a:r>
          </a:p>
        </p:txBody>
      </p:sp>
      <p:sp>
        <p:nvSpPr>
          <p:cNvPr id="67588" name="Slide Number Placeholder 3"/>
          <p:cNvSpPr>
            <a:spLocks noGrp="1"/>
          </p:cNvSpPr>
          <p:nvPr>
            <p:ph type="sldNum" sz="quarter" idx="5"/>
          </p:nvPr>
        </p:nvSpPr>
        <p:spPr bwMode="auto">
          <a:noFill/>
          <a:ln>
            <a:miter lim="800000"/>
            <a:headEnd/>
            <a:tailEnd/>
          </a:ln>
        </p:spPr>
        <p:txBody>
          <a:bodyPr/>
          <a:lstStyle/>
          <a:p>
            <a:fld id="{45CDB1F2-A0CA-43F6-92F3-194B079C709F}" type="slidenum">
              <a:rPr lang="en-US">
                <a:solidFill>
                  <a:prstClr val="black"/>
                </a:solidFill>
              </a: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Slide Image Placeholder 1"/>
          <p:cNvSpPr>
            <a:spLocks noGrp="1" noRot="1" noChangeAspec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pitchFamily="-65" charset="-128"/>
            </a:endParaRPr>
          </a:p>
        </p:txBody>
      </p:sp>
      <p:sp>
        <p:nvSpPr>
          <p:cNvPr id="69636" name="Slide Number Placeholder 3"/>
          <p:cNvSpPr>
            <a:spLocks noGrp="1"/>
          </p:cNvSpPr>
          <p:nvPr>
            <p:ph type="sldNum" sz="quarter" idx="5"/>
          </p:nvPr>
        </p:nvSpPr>
        <p:spPr bwMode="auto">
          <a:noFill/>
          <a:ln>
            <a:miter lim="800000"/>
            <a:headEnd/>
            <a:tailEnd/>
          </a:ln>
        </p:spPr>
        <p:txBody>
          <a:bodyPr/>
          <a:lstStyle/>
          <a:p>
            <a:fld id="{492631D1-91DF-47ED-9ABE-F96C7E1F91DE}" type="slidenum">
              <a:rPr lang="en-US">
                <a:solidFill>
                  <a:prstClr val="black"/>
                </a:solidFill>
              </a:rPr>
              <a:pPr/>
              <a:t>11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Slide Image Placeholder 1"/>
          <p:cNvSpPr>
            <a:spLocks noGrp="1" noRot="1" noChangeAspec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pPr eaLnBrk="1" hangingPunct="1">
              <a:spcBef>
                <a:spcPct val="0"/>
              </a:spcBef>
            </a:pPr>
            <a:r>
              <a:rPr lang="en-US" smtClean="0">
                <a:ea typeface="ＭＳ Ｐゴシック" pitchFamily="-65" charset="-128"/>
              </a:rPr>
              <a:t>In 2009 the Northwest Power Planning Council estimated we could save 85% of our demand growth by prioritizing energy efficiency and energy conservation. </a:t>
            </a:r>
          </a:p>
          <a:p>
            <a:pPr eaLnBrk="1" hangingPunct="1">
              <a:spcBef>
                <a:spcPct val="0"/>
              </a:spcBef>
            </a:pPr>
            <a:endParaRPr lang="en-US" smtClean="0">
              <a:ea typeface="ＭＳ Ｐゴシック" pitchFamily="-65" charset="-128"/>
            </a:endParaRPr>
          </a:p>
          <a:p>
            <a:pPr eaLnBrk="1" hangingPunct="1">
              <a:spcBef>
                <a:spcPct val="0"/>
              </a:spcBef>
            </a:pPr>
            <a:r>
              <a:rPr lang="en-US" smtClean="0">
                <a:ea typeface="ＭＳ Ｐゴシック" pitchFamily="-65" charset="-128"/>
              </a:rPr>
              <a:t>We did it!</a:t>
            </a:r>
          </a:p>
        </p:txBody>
      </p:sp>
      <p:sp>
        <p:nvSpPr>
          <p:cNvPr id="50180" name="Slide Number Placeholder 3"/>
          <p:cNvSpPr>
            <a:spLocks noGrp="1"/>
          </p:cNvSpPr>
          <p:nvPr>
            <p:ph type="sldNum" sz="quarter" idx="5"/>
          </p:nvPr>
        </p:nvSpPr>
        <p:spPr bwMode="auto">
          <a:noFill/>
          <a:ln>
            <a:miter lim="800000"/>
            <a:headEnd/>
            <a:tailEnd/>
          </a:ln>
        </p:spPr>
        <p:txBody>
          <a:bodyPr/>
          <a:lstStyle/>
          <a:p>
            <a:fld id="{182EB771-B5A3-4193-963A-32F06DF6FDAE}" type="slidenum">
              <a:rPr lang="en-US">
                <a:solidFill>
                  <a:prstClr val="black"/>
                </a:solidFill>
              </a:rPr>
              <a:p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Slide Image Placeholder 1"/>
          <p:cNvSpPr>
            <a:spLocks noGrp="1" noRot="1" noChangeAspec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pitchFamily="-65" charset="-128"/>
            </a:endParaRPr>
          </a:p>
        </p:txBody>
      </p:sp>
      <p:sp>
        <p:nvSpPr>
          <p:cNvPr id="52228" name="Slide Number Placeholder 3"/>
          <p:cNvSpPr>
            <a:spLocks noGrp="1"/>
          </p:cNvSpPr>
          <p:nvPr>
            <p:ph type="sldNum" sz="quarter" idx="5"/>
          </p:nvPr>
        </p:nvSpPr>
        <p:spPr bwMode="auto">
          <a:noFill/>
          <a:ln>
            <a:miter lim="800000"/>
            <a:headEnd/>
            <a:tailEnd/>
          </a:ln>
        </p:spPr>
        <p:txBody>
          <a:bodyPr/>
          <a:lstStyle/>
          <a:p>
            <a:fld id="{43AF286A-652B-4C2D-A038-3C537FC425A9}" type="slidenum">
              <a:rPr lang="en-US">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pitchFamily="-65" charset="-128"/>
            </a:endParaRPr>
          </a:p>
        </p:txBody>
      </p:sp>
      <p:sp>
        <p:nvSpPr>
          <p:cNvPr id="54276" name="Slide Number Placeholder 3"/>
          <p:cNvSpPr>
            <a:spLocks noGrp="1"/>
          </p:cNvSpPr>
          <p:nvPr>
            <p:ph type="sldNum" sz="quarter" idx="5"/>
          </p:nvPr>
        </p:nvSpPr>
        <p:spPr bwMode="auto">
          <a:noFill/>
          <a:ln>
            <a:miter lim="800000"/>
            <a:headEnd/>
            <a:tailEnd/>
          </a:ln>
        </p:spPr>
        <p:txBody>
          <a:bodyPr/>
          <a:lstStyle/>
          <a:p>
            <a:fld id="{CA30AB9E-FAE6-4B01-A4F8-EF94A41D7248}" type="slidenum">
              <a:rPr lang="en-US">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Slide Image Placeholder 1"/>
          <p:cNvSpPr>
            <a:spLocks noGrp="1" noRot="1" noChangeAspec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pitchFamily="-65" charset="-128"/>
            </a:endParaRPr>
          </a:p>
        </p:txBody>
      </p:sp>
      <p:sp>
        <p:nvSpPr>
          <p:cNvPr id="56324" name="Slide Number Placeholder 3"/>
          <p:cNvSpPr>
            <a:spLocks noGrp="1"/>
          </p:cNvSpPr>
          <p:nvPr>
            <p:ph type="sldNum" sz="quarter" idx="5"/>
          </p:nvPr>
        </p:nvSpPr>
        <p:spPr bwMode="auto">
          <a:noFill/>
          <a:ln>
            <a:miter lim="800000"/>
            <a:headEnd/>
            <a:tailEnd/>
          </a:ln>
        </p:spPr>
        <p:txBody>
          <a:bodyPr/>
          <a:lstStyle/>
          <a:p>
            <a:fld id="{C0F517B7-2F8C-4DBE-ABF8-E4994DBD1D65}" type="slidenum">
              <a:rPr lang="en-US">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a:lstStyle/>
          <a:p>
            <a:pPr eaLnBrk="1" hangingPunct="1">
              <a:spcBef>
                <a:spcPct val="0"/>
              </a:spcBef>
            </a:pPr>
            <a:r>
              <a:rPr lang="en-US" smtClean="0">
                <a:ea typeface="ＭＳ Ｐゴシック" pitchFamily="-65" charset="-128"/>
              </a:rPr>
              <a:t>The smart grid might look a lot like our existing grid. We’ve got the wholesale energy market (click) </a:t>
            </a:r>
          </a:p>
          <a:p>
            <a:pPr eaLnBrk="1" hangingPunct="1">
              <a:spcBef>
                <a:spcPct val="0"/>
              </a:spcBef>
            </a:pPr>
            <a:endParaRPr lang="en-US" smtClean="0">
              <a:ea typeface="ＭＳ Ｐゴシック" pitchFamily="-65" charset="-128"/>
            </a:endParaRPr>
          </a:p>
          <a:p>
            <a:pPr eaLnBrk="1" hangingPunct="1">
              <a:spcBef>
                <a:spcPct val="0"/>
              </a:spcBef>
            </a:pPr>
            <a:r>
              <a:rPr lang="en-US" smtClean="0">
                <a:ea typeface="ＭＳ Ｐゴシック" pitchFamily="-65" charset="-128"/>
              </a:rPr>
              <a:t>and the utility (click).</a:t>
            </a:r>
          </a:p>
          <a:p>
            <a:pPr eaLnBrk="1" hangingPunct="1">
              <a:spcBef>
                <a:spcPct val="0"/>
              </a:spcBef>
            </a:pPr>
            <a:endParaRPr lang="en-US" smtClean="0">
              <a:ea typeface="ＭＳ Ｐゴシック" pitchFamily="-65" charset="-128"/>
            </a:endParaRPr>
          </a:p>
          <a:p>
            <a:pPr eaLnBrk="1" hangingPunct="1">
              <a:spcBef>
                <a:spcPct val="0"/>
              </a:spcBef>
            </a:pPr>
            <a:r>
              <a:rPr lang="en-US" smtClean="0">
                <a:ea typeface="ＭＳ Ｐゴシック" pitchFamily="-65" charset="-128"/>
              </a:rPr>
              <a:t> And the utility buys electricity from the wholesale market and feed it into the grid. And we have households (click) and households demand this power from the grid, which is managed by the utility (click)</a:t>
            </a:r>
          </a:p>
          <a:p>
            <a:pPr eaLnBrk="1" hangingPunct="1">
              <a:spcBef>
                <a:spcPct val="0"/>
              </a:spcBef>
            </a:pPr>
            <a:endParaRPr lang="en-US" smtClean="0">
              <a:ea typeface="ＭＳ Ｐゴシック" pitchFamily="-65" charset="-128"/>
            </a:endParaRPr>
          </a:p>
          <a:p>
            <a:pPr eaLnBrk="1" hangingPunct="1">
              <a:spcBef>
                <a:spcPct val="0"/>
              </a:spcBef>
            </a:pPr>
            <a:r>
              <a:rPr lang="en-US" smtClean="0">
                <a:ea typeface="ＭＳ Ｐゴシック" pitchFamily="-65" charset="-128"/>
              </a:rPr>
              <a:t>But in 2020, 30,000 households have instaledl some self generation systems, like solar, micro-wind, micro-hydro (click). </a:t>
            </a:r>
          </a:p>
          <a:p>
            <a:pPr eaLnBrk="1" hangingPunct="1">
              <a:spcBef>
                <a:spcPct val="0"/>
              </a:spcBef>
            </a:pPr>
            <a:endParaRPr lang="en-US" smtClean="0">
              <a:ea typeface="ＭＳ Ｐゴシック" pitchFamily="-65" charset="-128"/>
            </a:endParaRPr>
          </a:p>
          <a:p>
            <a:pPr eaLnBrk="1" hangingPunct="1">
              <a:spcBef>
                <a:spcPct val="0"/>
              </a:spcBef>
            </a:pPr>
            <a:r>
              <a:rPr lang="en-US" smtClean="0">
                <a:ea typeface="ＭＳ Ｐゴシック" pitchFamily="-65" charset="-128"/>
              </a:rPr>
              <a:t>And when they over-generate, they sell that power to the grid, just like the wholesale market does (click). </a:t>
            </a:r>
          </a:p>
          <a:p>
            <a:pPr eaLnBrk="1" hangingPunct="1">
              <a:spcBef>
                <a:spcPct val="0"/>
              </a:spcBef>
            </a:pPr>
            <a:endParaRPr lang="en-US" smtClean="0">
              <a:ea typeface="ＭＳ Ｐゴシック" pitchFamily="-65" charset="-128"/>
            </a:endParaRPr>
          </a:p>
          <a:p>
            <a:pPr eaLnBrk="1" hangingPunct="1">
              <a:spcBef>
                <a:spcPct val="0"/>
              </a:spcBef>
            </a:pPr>
            <a:r>
              <a:rPr lang="en-US" smtClean="0">
                <a:ea typeface="ＭＳ Ｐゴシック" pitchFamily="-65" charset="-128"/>
              </a:rPr>
              <a:t>Ultimately this is how the utility are reducing purchases from the whoesale market (click), </a:t>
            </a:r>
          </a:p>
        </p:txBody>
      </p:sp>
      <p:sp>
        <p:nvSpPr>
          <p:cNvPr id="58372" name="Slide Number Placeholder 3"/>
          <p:cNvSpPr>
            <a:spLocks noGrp="1"/>
          </p:cNvSpPr>
          <p:nvPr>
            <p:ph type="sldNum" sz="quarter" idx="5"/>
          </p:nvPr>
        </p:nvSpPr>
        <p:spPr bwMode="auto">
          <a:noFill/>
          <a:ln>
            <a:miter lim="800000"/>
            <a:headEnd/>
            <a:tailEnd/>
          </a:ln>
        </p:spPr>
        <p:txBody>
          <a:bodyPr/>
          <a:lstStyle/>
          <a:p>
            <a:fld id="{A018F19D-DF7E-44C6-8920-D33C3C8B499E}" type="slidenum">
              <a:rPr lang="en-US">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90CB51-F1BB-496D-B927-2476C8098776}"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pPr eaLnBrk="1" hangingPunct="1">
              <a:spcBef>
                <a:spcPct val="0"/>
              </a:spcBef>
            </a:pPr>
            <a:r>
              <a:rPr lang="en-US" smtClean="0">
                <a:ea typeface="ＭＳ Ｐゴシック" pitchFamily="-65" charset="-128"/>
              </a:rPr>
              <a:t>In 2020 Idaho has 1200 public school facilities and all have been upgraded to become </a:t>
            </a:r>
          </a:p>
        </p:txBody>
      </p:sp>
      <p:sp>
        <p:nvSpPr>
          <p:cNvPr id="63492" name="Slide Number Placeholder 3"/>
          <p:cNvSpPr>
            <a:spLocks noGrp="1"/>
          </p:cNvSpPr>
          <p:nvPr>
            <p:ph type="sldNum" sz="quarter" idx="5"/>
          </p:nvPr>
        </p:nvSpPr>
        <p:spPr bwMode="auto">
          <a:noFill/>
          <a:ln>
            <a:miter lim="800000"/>
            <a:headEnd/>
            <a:tailEnd/>
          </a:ln>
        </p:spPr>
        <p:txBody>
          <a:bodyPr/>
          <a:lstStyle/>
          <a:p>
            <a:fld id="{1D6C99D7-4D8C-4577-ACC6-C0D1C42E0FE1}" type="slidenum">
              <a:rPr lang="en-US">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Slide Image Placeholder 1"/>
          <p:cNvSpPr>
            <a:spLocks noGrp="1" noRot="1" noChangeAspec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a:lstStyle/>
          <a:p>
            <a:pPr eaLnBrk="1" hangingPunct="1">
              <a:spcBef>
                <a:spcPct val="0"/>
              </a:spcBef>
            </a:pPr>
            <a:r>
              <a:rPr lang="en-US" smtClean="0">
                <a:ea typeface="ＭＳ Ｐゴシック" pitchFamily="-65" charset="-128"/>
              </a:rPr>
              <a:t>Green schools = green communities. Building green schools had a ripple effect encouraging more green buildings and increased awareness of the intangible benefits of energy efficiency/conservation, energy production and clean inspired green buildings.</a:t>
            </a:r>
          </a:p>
        </p:txBody>
      </p:sp>
      <p:sp>
        <p:nvSpPr>
          <p:cNvPr id="65540" name="Slide Number Placeholder 3"/>
          <p:cNvSpPr>
            <a:spLocks noGrp="1"/>
          </p:cNvSpPr>
          <p:nvPr>
            <p:ph type="sldNum" sz="quarter" idx="5"/>
          </p:nvPr>
        </p:nvSpPr>
        <p:spPr bwMode="auto">
          <a:noFill/>
          <a:ln>
            <a:miter lim="800000"/>
            <a:headEnd/>
            <a:tailEnd/>
          </a:ln>
        </p:spPr>
        <p:txBody>
          <a:bodyPr/>
          <a:lstStyle/>
          <a:p>
            <a:fld id="{10029C13-FFB3-45CE-ABB2-EB9EDF2EDFFD}" type="slidenum">
              <a:rPr lang="en-US">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640C591-6C73-4517-8E60-639DD8F31DEF}" type="datetime1">
              <a:rPr lang="en-US"/>
              <a:pPr/>
              <a:t>12/24/10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2333920-1AB0-4793-98AA-880F3D3D6F34}" type="slidenum">
              <a:rPr lang="en-US"/>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CCFF2A59-B506-41B2-80FF-58B25E3A9537}" type="datetime1">
              <a:rPr lang="en-US"/>
              <a:pPr/>
              <a:t>12/24/10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DCB0A7-5DA7-4632-97A1-74C249D7C92C}" type="slidenum">
              <a:rPr lang="en-US"/>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100000">
              <a:schemeClr val="accent6">
                <a:lumMod val="50000"/>
              </a:schemeClr>
            </a:gs>
            <a:gs pos="0">
              <a:schemeClr val="accent6">
                <a:lumMod val="50000"/>
                <a:alpha val="57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Cambria" pitchFamily="-65" charset="0"/>
              </a:defRPr>
            </a:lvl1pPr>
          </a:lstStyle>
          <a:p>
            <a:pPr defTabSz="457200"/>
            <a:fld id="{CA50FC30-9E3A-477C-BC65-1695AB00B18E}" type="datetime1">
              <a:rPr lang="en-US">
                <a:ea typeface="ＭＳ Ｐゴシック" pitchFamily="-65" charset="-128"/>
                <a:cs typeface="+mn-cs"/>
              </a:rPr>
              <a:pPr defTabSz="457200"/>
              <a:t>12/24/10</a:t>
            </a:fld>
            <a:endParaRPr lang="en-US">
              <a:ea typeface="ＭＳ Ｐゴシック" pitchFamily="-65" charset="-128"/>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latin typeface="Cambria" pitchFamily="-65" charset="0"/>
              </a:defRPr>
            </a:lvl1pPr>
          </a:lstStyle>
          <a:p>
            <a:pPr defTabSz="457200"/>
            <a:endParaRPr lang="en-US">
              <a:ea typeface="ＭＳ Ｐゴシック" pitchFamily="-65" charset="-128"/>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mbria" pitchFamily="-65" charset="0"/>
              </a:defRPr>
            </a:lvl1pPr>
          </a:lstStyle>
          <a:p>
            <a:pPr defTabSz="457200"/>
            <a:fld id="{CCFFA81C-ACC0-41D6-A1E4-CC1395A6F0F0}" type="slidenum">
              <a:rPr lang="en-US">
                <a:ea typeface="ＭＳ Ｐゴシック" pitchFamily="-65" charset="-128"/>
                <a:cs typeface="+mn-cs"/>
              </a:rPr>
              <a:pPr defTabSz="457200"/>
              <a:t>‹#›</a:t>
            </a:fld>
            <a:endParaRPr lang="en-US">
              <a:ea typeface="ＭＳ Ｐゴシック" pitchFamily="-65" charset="-128"/>
              <a:cs typeface="+mn-cs"/>
            </a:endParaRPr>
          </a:p>
        </p:txBody>
      </p:sp>
    </p:spTree>
  </p:cSld>
  <p:clrMap bg1="dk1" tx1="lt1" bg2="dk2" tx2="lt2" accent1="accent1" accent2="accent2" accent3="accent3" accent4="accent4" accent5="accent5" accent6="accent6" hlink="hlink" folHlink="folHlink"/>
  <p:sldLayoutIdLst>
    <p:sldLayoutId r:id="rId1"/>
    <p:sldLayoutId r:id="rId2"/>
  </p:sldLayoutIdLst>
  <p:transition>
    <p:dissolve/>
  </p:transition>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6" charset="-128"/>
          <a:cs typeface="ＭＳ Ｐゴシック" pitchFamily="-116" charset="-128"/>
        </a:defRPr>
      </a:lvl1pPr>
      <a:lvl2pPr algn="ctr" defTabSz="457200" rtl="0" eaLnBrk="0" fontAlgn="base" hangingPunct="0">
        <a:spcBef>
          <a:spcPct val="0"/>
        </a:spcBef>
        <a:spcAft>
          <a:spcPct val="0"/>
        </a:spcAft>
        <a:defRPr sz="4400">
          <a:solidFill>
            <a:schemeClr val="tx1"/>
          </a:solidFill>
          <a:latin typeface="Calibri" pitchFamily="-116" charset="0"/>
          <a:ea typeface="ＭＳ Ｐゴシック" pitchFamily="-116" charset="-128"/>
          <a:cs typeface="ＭＳ Ｐゴシック" pitchFamily="-116" charset="-128"/>
        </a:defRPr>
      </a:lvl2pPr>
      <a:lvl3pPr algn="ctr" defTabSz="457200" rtl="0" eaLnBrk="0" fontAlgn="base" hangingPunct="0">
        <a:spcBef>
          <a:spcPct val="0"/>
        </a:spcBef>
        <a:spcAft>
          <a:spcPct val="0"/>
        </a:spcAft>
        <a:defRPr sz="4400">
          <a:solidFill>
            <a:schemeClr val="tx1"/>
          </a:solidFill>
          <a:latin typeface="Calibri" pitchFamily="-116" charset="0"/>
          <a:ea typeface="ＭＳ Ｐゴシック" pitchFamily="-116" charset="-128"/>
          <a:cs typeface="ＭＳ Ｐゴシック" pitchFamily="-116" charset="-128"/>
        </a:defRPr>
      </a:lvl3pPr>
      <a:lvl4pPr algn="ctr" defTabSz="457200" rtl="0" eaLnBrk="0" fontAlgn="base" hangingPunct="0">
        <a:spcBef>
          <a:spcPct val="0"/>
        </a:spcBef>
        <a:spcAft>
          <a:spcPct val="0"/>
        </a:spcAft>
        <a:defRPr sz="4400">
          <a:solidFill>
            <a:schemeClr val="tx1"/>
          </a:solidFill>
          <a:latin typeface="Calibri" pitchFamily="-116" charset="0"/>
          <a:ea typeface="ＭＳ Ｐゴシック" pitchFamily="-116" charset="-128"/>
          <a:cs typeface="ＭＳ Ｐゴシック" pitchFamily="-116" charset="-128"/>
        </a:defRPr>
      </a:lvl4pPr>
      <a:lvl5pPr algn="ctr" defTabSz="457200" rtl="0" eaLnBrk="0" fontAlgn="base" hangingPunct="0">
        <a:spcBef>
          <a:spcPct val="0"/>
        </a:spcBef>
        <a:spcAft>
          <a:spcPct val="0"/>
        </a:spcAft>
        <a:defRPr sz="4400">
          <a:solidFill>
            <a:schemeClr val="tx1"/>
          </a:solidFill>
          <a:latin typeface="Calibri" pitchFamily="-116" charset="0"/>
          <a:ea typeface="ＭＳ Ｐゴシック" pitchFamily="-116" charset="-128"/>
          <a:cs typeface="ＭＳ Ｐゴシック" pitchFamily="-116" charset="-128"/>
        </a:defRPr>
      </a:lvl5pPr>
      <a:lvl6pPr marL="457200" algn="ctr" defTabSz="457200" rtl="0" fontAlgn="base">
        <a:spcBef>
          <a:spcPct val="0"/>
        </a:spcBef>
        <a:spcAft>
          <a:spcPct val="0"/>
        </a:spcAft>
        <a:defRPr sz="4400">
          <a:solidFill>
            <a:schemeClr val="tx1"/>
          </a:solidFill>
          <a:latin typeface="Calibri" pitchFamily="-116" charset="0"/>
          <a:ea typeface="ＭＳ Ｐゴシック" pitchFamily="-116" charset="-128"/>
          <a:cs typeface="ＭＳ Ｐゴシック" pitchFamily="-116" charset="-128"/>
        </a:defRPr>
      </a:lvl6pPr>
      <a:lvl7pPr marL="914400" algn="ctr" defTabSz="457200" rtl="0" fontAlgn="base">
        <a:spcBef>
          <a:spcPct val="0"/>
        </a:spcBef>
        <a:spcAft>
          <a:spcPct val="0"/>
        </a:spcAft>
        <a:defRPr sz="4400">
          <a:solidFill>
            <a:schemeClr val="tx1"/>
          </a:solidFill>
          <a:latin typeface="Calibri" pitchFamily="-116" charset="0"/>
          <a:ea typeface="ＭＳ Ｐゴシック" pitchFamily="-116" charset="-128"/>
          <a:cs typeface="ＭＳ Ｐゴシック" pitchFamily="-116" charset="-128"/>
        </a:defRPr>
      </a:lvl7pPr>
      <a:lvl8pPr marL="1371600" algn="ctr" defTabSz="457200" rtl="0" fontAlgn="base">
        <a:spcBef>
          <a:spcPct val="0"/>
        </a:spcBef>
        <a:spcAft>
          <a:spcPct val="0"/>
        </a:spcAft>
        <a:defRPr sz="4400">
          <a:solidFill>
            <a:schemeClr val="tx1"/>
          </a:solidFill>
          <a:latin typeface="Calibri" pitchFamily="-116" charset="0"/>
          <a:ea typeface="ＭＳ Ｐゴシック" pitchFamily="-116" charset="-128"/>
          <a:cs typeface="ＭＳ Ｐゴシック" pitchFamily="-116" charset="-128"/>
        </a:defRPr>
      </a:lvl8pPr>
      <a:lvl9pPr marL="1828800" algn="ctr" defTabSz="457200" rtl="0" fontAlgn="base">
        <a:spcBef>
          <a:spcPct val="0"/>
        </a:spcBef>
        <a:spcAft>
          <a:spcPct val="0"/>
        </a:spcAft>
        <a:defRPr sz="4400">
          <a:solidFill>
            <a:schemeClr val="tx1"/>
          </a:solidFill>
          <a:latin typeface="Calibri" pitchFamily="-116" charset="0"/>
          <a:ea typeface="ＭＳ Ｐゴシック" pitchFamily="-116" charset="-128"/>
          <a:cs typeface="ＭＳ Ｐゴシック" pitchFamily="-116"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6" charset="-128"/>
          <a:cs typeface="ＭＳ Ｐゴシック" pitchFamily="-116"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6"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6"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6"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09700" y="1358900"/>
            <a:ext cx="6515100" cy="2273300"/>
          </a:xfrm>
          <a:effectLst>
            <a:outerShdw dist="38100" dir="2700000" rotWithShape="0">
              <a:srgbClr val="000000">
                <a:alpha val="42999"/>
              </a:srgbClr>
            </a:outerShdw>
          </a:effectLst>
        </p:spPr>
        <p:txBody>
          <a:bodyPr/>
          <a:lstStyle/>
          <a:p>
            <a:pPr eaLnBrk="1" hangingPunct="1"/>
            <a:r>
              <a:rPr lang="en-US" sz="4000" smtClean="0">
                <a:ea typeface="ＭＳ Ｐゴシック" pitchFamily="-65" charset="-128"/>
              </a:rPr>
              <a:t>Energy Efficiency  &amp;</a:t>
            </a:r>
            <a:br>
              <a:rPr lang="en-US" sz="4000" smtClean="0">
                <a:ea typeface="ＭＳ Ｐゴシック" pitchFamily="-65" charset="-128"/>
              </a:rPr>
            </a:br>
            <a:r>
              <a:rPr lang="en-US" sz="4000" smtClean="0">
                <a:ea typeface="ＭＳ Ｐゴシック" pitchFamily="-65" charset="-128"/>
              </a:rPr>
              <a:t>Conservation</a:t>
            </a:r>
          </a:p>
        </p:txBody>
      </p:sp>
      <p:sp>
        <p:nvSpPr>
          <p:cNvPr id="3" name="Content Placeholder 2"/>
          <p:cNvSpPr>
            <a:spLocks noGrp="1"/>
          </p:cNvSpPr>
          <p:nvPr>
            <p:ph idx="1"/>
          </p:nvPr>
        </p:nvSpPr>
        <p:spPr>
          <a:xfrm>
            <a:off x="647700" y="3789363"/>
            <a:ext cx="7835900" cy="942975"/>
          </a:xfrm>
        </p:spPr>
        <p:txBody>
          <a:bodyPr/>
          <a:lstStyle/>
          <a:p>
            <a:pPr algn="ctr" eaLnBrk="1" hangingPunct="1">
              <a:buFont typeface="Arial" charset="0"/>
              <a:buNone/>
            </a:pPr>
            <a:r>
              <a:rPr lang="en-US" sz="2100" smtClean="0">
                <a:solidFill>
                  <a:schemeClr val="bg1"/>
                </a:solidFill>
                <a:ea typeface="ＭＳ Ｐゴシック" pitchFamily="-65" charset="-128"/>
              </a:rPr>
              <a:t>"If I were emperor of the world, I would put the pedal to the floor on energy efficiency and conservation for the next decade.”  </a:t>
            </a:r>
          </a:p>
          <a:p>
            <a:pPr algn="ctr" eaLnBrk="1" hangingPunct="1">
              <a:buFont typeface="Arial" charset="0"/>
              <a:buNone/>
            </a:pPr>
            <a:endParaRPr lang="en-US" sz="1000" i="1" smtClean="0">
              <a:solidFill>
                <a:schemeClr val="bg1"/>
              </a:solidFill>
              <a:ea typeface="ＭＳ Ｐゴシック" pitchFamily="-65" charset="-128"/>
            </a:endParaRPr>
          </a:p>
        </p:txBody>
      </p:sp>
      <p:sp>
        <p:nvSpPr>
          <p:cNvPr id="4" name="Rectangle 3"/>
          <p:cNvSpPr>
            <a:spLocks noChangeArrowheads="1"/>
          </p:cNvSpPr>
          <p:nvPr/>
        </p:nvSpPr>
        <p:spPr bwMode="auto">
          <a:xfrm>
            <a:off x="2432050" y="3321050"/>
            <a:ext cx="4321175" cy="368300"/>
          </a:xfrm>
          <a:prstGeom prst="rect">
            <a:avLst/>
          </a:prstGeom>
          <a:noFill/>
          <a:ln w="9525">
            <a:noFill/>
            <a:miter lim="800000"/>
            <a:headEnd/>
            <a:tailEnd/>
          </a:ln>
        </p:spPr>
        <p:txBody>
          <a:bodyPr wrap="none">
            <a:spAutoFit/>
          </a:bodyPr>
          <a:lstStyle/>
          <a:p>
            <a:pPr algn="ctr" defTabSz="457200"/>
            <a:r>
              <a:rPr lang="en-US" i="1">
                <a:solidFill>
                  <a:prstClr val="black"/>
                </a:solidFill>
                <a:latin typeface="Cambria" pitchFamily="-65" charset="0"/>
                <a:ea typeface="ＭＳ Ｐゴシック" pitchFamily="-65" charset="-128"/>
                <a:cs typeface="+mn-cs"/>
              </a:rPr>
              <a:t>Steven Chu, U.S. Secretary of Energy, 2009:</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3"/>
                                        </p:tgtEl>
                                        <p:attrNameLst>
                                          <p:attrName>style.visibility</p:attrName>
                                        </p:attrNameLst>
                                      </p:cBhvr>
                                      <p:to>
                                        <p:strVal val="visible"/>
                                      </p:to>
                                    </p:set>
                                    <p:animEffect transition="in" filter="fade">
                                      <p:cBhvr>
                                        <p:cTn id="11"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TextBox 34"/>
          <p:cNvSpPr txBox="1">
            <a:spLocks noChangeArrowheads="1"/>
          </p:cNvSpPr>
          <p:nvPr/>
        </p:nvSpPr>
        <p:spPr bwMode="auto">
          <a:xfrm>
            <a:off x="1925638" y="274638"/>
            <a:ext cx="5438775" cy="646112"/>
          </a:xfrm>
          <a:prstGeom prst="rect">
            <a:avLst/>
          </a:prstGeom>
          <a:noFill/>
          <a:ln w="9525">
            <a:noFill/>
            <a:miter lim="800000"/>
            <a:headEnd/>
            <a:tailEnd/>
          </a:ln>
        </p:spPr>
        <p:txBody>
          <a:bodyPr>
            <a:spAutoFit/>
          </a:bodyPr>
          <a:lstStyle/>
          <a:p>
            <a:pPr algn="ctr" defTabSz="457200"/>
            <a:r>
              <a:rPr lang="en-US" sz="3600">
                <a:solidFill>
                  <a:prstClr val="white"/>
                </a:solidFill>
                <a:latin typeface="Cambria" pitchFamily="-65" charset="0"/>
                <a:ea typeface="ＭＳ Ｐゴシック" pitchFamily="-65" charset="-128"/>
                <a:cs typeface="+mn-cs"/>
              </a:rPr>
              <a:t>Energy Mix in 2030?</a:t>
            </a:r>
          </a:p>
        </p:txBody>
      </p:sp>
      <p:grpSp>
        <p:nvGrpSpPr>
          <p:cNvPr id="2" name="Group 78"/>
          <p:cNvGrpSpPr>
            <a:grpSpLocks/>
          </p:cNvGrpSpPr>
          <p:nvPr/>
        </p:nvGrpSpPr>
        <p:grpSpPr bwMode="auto">
          <a:xfrm>
            <a:off x="2933700" y="1473200"/>
            <a:ext cx="1384300" cy="4529138"/>
            <a:chOff x="2933746" y="1473200"/>
            <a:chExt cx="1384251" cy="4529276"/>
          </a:xfrm>
        </p:grpSpPr>
        <p:sp>
          <p:nvSpPr>
            <p:cNvPr id="66591" name="TextBox 45"/>
            <p:cNvSpPr txBox="1">
              <a:spLocks noChangeArrowheads="1"/>
            </p:cNvSpPr>
            <p:nvPr/>
          </p:nvSpPr>
          <p:spPr bwMode="auto">
            <a:xfrm>
              <a:off x="2933746" y="5417700"/>
              <a:ext cx="1280218" cy="584776"/>
            </a:xfrm>
            <a:prstGeom prst="rect">
              <a:avLst/>
            </a:prstGeom>
            <a:noFill/>
            <a:ln w="9525">
              <a:noFill/>
              <a:miter lim="800000"/>
              <a:headEnd/>
              <a:tailEnd/>
            </a:ln>
          </p:spPr>
          <p:txBody>
            <a:bodyPr wrap="none">
              <a:spAutoFit/>
            </a:bodyPr>
            <a:lstStyle/>
            <a:p>
              <a:pPr algn="ctr" defTabSz="457200"/>
              <a:r>
                <a:rPr lang="en-US" sz="1600">
                  <a:solidFill>
                    <a:prstClr val="white"/>
                  </a:solidFill>
                  <a:latin typeface="Cambria" pitchFamily="-65" charset="0"/>
                  <a:ea typeface="ＭＳ Ｐゴシック" pitchFamily="-65" charset="-128"/>
                  <a:cs typeface="+mn-cs"/>
                </a:rPr>
                <a:t>Micro Hydro</a:t>
              </a:r>
            </a:p>
            <a:p>
              <a:pPr algn="ctr" defTabSz="457200"/>
              <a:r>
                <a:rPr lang="en-US" sz="1600">
                  <a:solidFill>
                    <a:prstClr val="white"/>
                  </a:solidFill>
                  <a:latin typeface="Cambria" pitchFamily="-65" charset="0"/>
                  <a:ea typeface="ＭＳ Ｐゴシック" pitchFamily="-65" charset="-128"/>
                  <a:cs typeface="+mn-cs"/>
                </a:rPr>
                <a:t>15%</a:t>
              </a:r>
            </a:p>
          </p:txBody>
        </p:sp>
        <p:cxnSp>
          <p:nvCxnSpPr>
            <p:cNvPr id="66592" name="Straight Connector 46"/>
            <p:cNvCxnSpPr>
              <a:cxnSpLocks noChangeShapeType="1"/>
              <a:stCxn id="66591" idx="0"/>
              <a:endCxn id="52" idx="2"/>
            </p:cNvCxnSpPr>
            <p:nvPr/>
          </p:nvCxnSpPr>
          <p:spPr bwMode="auto">
            <a:xfrm rot="5400000" flipH="1" flipV="1">
              <a:off x="3455342" y="4825979"/>
              <a:ext cx="710235" cy="473208"/>
            </a:xfrm>
            <a:prstGeom prst="line">
              <a:avLst/>
            </a:prstGeom>
            <a:noFill/>
            <a:ln w="6350">
              <a:solidFill>
                <a:srgbClr val="0000FF"/>
              </a:solidFill>
              <a:round/>
              <a:headEnd/>
              <a:tailEnd/>
            </a:ln>
          </p:spPr>
        </p:cxnSp>
        <p:sp>
          <p:nvSpPr>
            <p:cNvPr id="52" name="Freeform 51"/>
            <p:cNvSpPr>
              <a:spLocks noChangeArrowheads="1"/>
            </p:cNvSpPr>
            <p:nvPr/>
          </p:nvSpPr>
          <p:spPr bwMode="auto">
            <a:xfrm>
              <a:off x="4046545" y="1473200"/>
              <a:ext cx="271452" cy="3233837"/>
            </a:xfrm>
            <a:custGeom>
              <a:avLst/>
              <a:gdLst>
                <a:gd name="T0" fmla="*/ 254486 w 270934"/>
                <a:gd name="T1" fmla="*/ 0 h 3352800"/>
                <a:gd name="T2" fmla="*/ 271452 w 270934"/>
                <a:gd name="T3" fmla="*/ 3225671 h 3352800"/>
                <a:gd name="T4" fmla="*/ 0 w 270934"/>
                <a:gd name="T5" fmla="*/ 3233837 h 3352800"/>
                <a:gd name="T6" fmla="*/ 0 w 270934"/>
                <a:gd name="T7" fmla="*/ 253154 h 3352800"/>
                <a:gd name="T8" fmla="*/ 254486 w 270934"/>
                <a:gd name="T9" fmla="*/ 0 h 3352800"/>
                <a:gd name="T10" fmla="*/ 0 60000 65536"/>
                <a:gd name="T11" fmla="*/ 0 60000 65536"/>
                <a:gd name="T12" fmla="*/ 0 60000 65536"/>
                <a:gd name="T13" fmla="*/ 0 60000 65536"/>
                <a:gd name="T14" fmla="*/ 0 60000 65536"/>
                <a:gd name="T15" fmla="*/ 0 w 270934"/>
                <a:gd name="T16" fmla="*/ 0 h 3352800"/>
                <a:gd name="T17" fmla="*/ 270934 w 270934"/>
                <a:gd name="T18" fmla="*/ 3352800 h 3352800"/>
              </a:gdLst>
              <a:ahLst/>
              <a:cxnLst>
                <a:cxn ang="T10">
                  <a:pos x="T0" y="T1"/>
                </a:cxn>
                <a:cxn ang="T11">
                  <a:pos x="T2" y="T3"/>
                </a:cxn>
                <a:cxn ang="T12">
                  <a:pos x="T4" y="T5"/>
                </a:cxn>
                <a:cxn ang="T13">
                  <a:pos x="T6" y="T7"/>
                </a:cxn>
                <a:cxn ang="T14">
                  <a:pos x="T8" y="T9"/>
                </a:cxn>
              </a:cxnLst>
              <a:rect l="T15" t="T16" r="T17" b="T18"/>
              <a:pathLst>
                <a:path w="270934" h="3352800">
                  <a:moveTo>
                    <a:pt x="254000" y="0"/>
                  </a:moveTo>
                  <a:cubicBezTo>
                    <a:pt x="259645" y="1114778"/>
                    <a:pt x="270934" y="3344334"/>
                    <a:pt x="270934" y="3344334"/>
                  </a:cubicBezTo>
                  <a:lnTo>
                    <a:pt x="0" y="3352800"/>
                  </a:lnTo>
                  <a:lnTo>
                    <a:pt x="0" y="262467"/>
                  </a:lnTo>
                  <a:lnTo>
                    <a:pt x="254000" y="0"/>
                  </a:lnTo>
                  <a:close/>
                </a:path>
              </a:pathLst>
            </a:custGeom>
            <a:gradFill rotWithShape="1">
              <a:gsLst>
                <a:gs pos="0">
                  <a:srgbClr val="93CDDD"/>
                </a:gs>
                <a:gs pos="100000">
                  <a:srgbClr val="376092"/>
                </a:gs>
              </a:gsLst>
              <a:lin ang="5400000"/>
            </a:gradFill>
            <a:ln w="9525">
              <a:solidFill>
                <a:schemeClr val="bg1"/>
              </a:solidFill>
              <a:miter lim="800000"/>
              <a:headEnd/>
              <a:tailEnd/>
            </a:ln>
            <a:effectLst>
              <a:outerShdw dist="23000" dir="5400000" rotWithShape="0">
                <a:srgbClr val="808080">
                  <a:alpha val="34999"/>
                </a:srgbClr>
              </a:outerShdw>
            </a:effectLst>
          </p:spPr>
          <p:txBody>
            <a:bodyPr anchor="ctr"/>
            <a:lstStyle/>
            <a:p>
              <a:pPr algn="ctr" defTabSz="457200"/>
              <a:endParaRPr lang="en-US">
                <a:solidFill>
                  <a:srgbClr val="FFFFFF"/>
                </a:solidFill>
                <a:latin typeface="Cambria" pitchFamily="-65" charset="0"/>
                <a:ea typeface="ＭＳ Ｐゴシック" pitchFamily="-65" charset="-128"/>
                <a:cs typeface="+mn-cs"/>
              </a:endParaRPr>
            </a:p>
          </p:txBody>
        </p:sp>
      </p:grpSp>
      <p:grpSp>
        <p:nvGrpSpPr>
          <p:cNvPr id="3" name="Group 70"/>
          <p:cNvGrpSpPr>
            <a:grpSpLocks/>
          </p:cNvGrpSpPr>
          <p:nvPr/>
        </p:nvGrpSpPr>
        <p:grpSpPr bwMode="auto">
          <a:xfrm>
            <a:off x="1257300" y="1363663"/>
            <a:ext cx="2789238" cy="4638675"/>
            <a:chOff x="1257346" y="1363133"/>
            <a:chExt cx="2789721" cy="4639343"/>
          </a:xfrm>
        </p:grpSpPr>
        <p:sp>
          <p:nvSpPr>
            <p:cNvPr id="66588" name="TextBox 35"/>
            <p:cNvSpPr txBox="1">
              <a:spLocks noChangeArrowheads="1"/>
            </p:cNvSpPr>
            <p:nvPr/>
          </p:nvSpPr>
          <p:spPr bwMode="auto">
            <a:xfrm>
              <a:off x="1257346" y="5417700"/>
              <a:ext cx="1747393" cy="584776"/>
            </a:xfrm>
            <a:prstGeom prst="rect">
              <a:avLst/>
            </a:prstGeom>
            <a:noFill/>
            <a:ln w="9525">
              <a:noFill/>
              <a:miter lim="800000"/>
              <a:headEnd/>
              <a:tailEnd/>
            </a:ln>
          </p:spPr>
          <p:txBody>
            <a:bodyPr wrap="none">
              <a:spAutoFit/>
            </a:bodyPr>
            <a:lstStyle/>
            <a:p>
              <a:pPr algn="ctr" defTabSz="457200"/>
              <a:r>
                <a:rPr lang="en-US" sz="1600">
                  <a:solidFill>
                    <a:prstClr val="white"/>
                  </a:solidFill>
                  <a:latin typeface="Cambria" pitchFamily="-65" charset="0"/>
                  <a:ea typeface="ＭＳ Ｐゴシック" pitchFamily="-65" charset="-128"/>
                  <a:cs typeface="+mn-cs"/>
                </a:rPr>
                <a:t>Traditional Hydro</a:t>
              </a:r>
            </a:p>
            <a:p>
              <a:pPr algn="ctr" defTabSz="457200"/>
              <a:r>
                <a:rPr lang="en-US" sz="1600">
                  <a:solidFill>
                    <a:prstClr val="white"/>
                  </a:solidFill>
                  <a:latin typeface="Cambria" pitchFamily="-65" charset="0"/>
                  <a:ea typeface="ＭＳ Ｐゴシック" pitchFamily="-65" charset="-128"/>
                  <a:cs typeface="+mn-cs"/>
                </a:rPr>
                <a:t>25%</a:t>
              </a:r>
            </a:p>
          </p:txBody>
        </p:sp>
        <p:cxnSp>
          <p:nvCxnSpPr>
            <p:cNvPr id="66589" name="Straight Connector 44"/>
            <p:cNvCxnSpPr>
              <a:cxnSpLocks noChangeShapeType="1"/>
              <a:stCxn id="66588" idx="0"/>
              <a:endCxn id="56" idx="2"/>
            </p:cNvCxnSpPr>
            <p:nvPr/>
          </p:nvCxnSpPr>
          <p:spPr bwMode="auto">
            <a:xfrm rot="5400000" flipH="1" flipV="1">
              <a:off x="2446071" y="4383972"/>
              <a:ext cx="718700" cy="1348757"/>
            </a:xfrm>
            <a:prstGeom prst="line">
              <a:avLst/>
            </a:prstGeom>
            <a:noFill/>
            <a:ln w="6350">
              <a:solidFill>
                <a:srgbClr val="0000FF"/>
              </a:solidFill>
              <a:round/>
              <a:headEnd/>
              <a:tailEnd/>
            </a:ln>
          </p:spPr>
        </p:cxnSp>
        <p:sp>
          <p:nvSpPr>
            <p:cNvPr id="56" name="Freeform 55"/>
            <p:cNvSpPr>
              <a:spLocks noChangeArrowheads="1"/>
            </p:cNvSpPr>
            <p:nvPr/>
          </p:nvSpPr>
          <p:spPr bwMode="auto">
            <a:xfrm>
              <a:off x="3165851" y="1363133"/>
              <a:ext cx="881216" cy="3335817"/>
            </a:xfrm>
            <a:custGeom>
              <a:avLst/>
              <a:gdLst>
                <a:gd name="T0" fmla="*/ 881216 w 880534"/>
                <a:gd name="T1" fmla="*/ 347129 h 3335867"/>
                <a:gd name="T2" fmla="*/ 872742 w 880534"/>
                <a:gd name="T3" fmla="*/ 3335817 h 3335867"/>
                <a:gd name="T4" fmla="*/ 313510 w 880534"/>
                <a:gd name="T5" fmla="*/ 3335817 h 3335867"/>
                <a:gd name="T6" fmla="*/ 305036 w 880534"/>
                <a:gd name="T7" fmla="*/ 1210716 h 3335867"/>
                <a:gd name="T8" fmla="*/ 0 w 880534"/>
                <a:gd name="T9" fmla="*/ 1219182 h 3335867"/>
                <a:gd name="T10" fmla="*/ 516867 w 880534"/>
                <a:gd name="T11" fmla="*/ 719656 h 3335867"/>
                <a:gd name="T12" fmla="*/ 516867 w 880534"/>
                <a:gd name="T13" fmla="*/ 0 h 3335867"/>
                <a:gd name="T14" fmla="*/ 830377 w 880534"/>
                <a:gd name="T15" fmla="*/ 0 h 3335867"/>
                <a:gd name="T16" fmla="*/ 830377 w 880534"/>
                <a:gd name="T17" fmla="*/ 397928 h 3335867"/>
                <a:gd name="T18" fmla="*/ 881216 w 880534"/>
                <a:gd name="T19" fmla="*/ 347129 h 33358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4"/>
                <a:gd name="T31" fmla="*/ 0 h 3335867"/>
                <a:gd name="T32" fmla="*/ 880534 w 880534"/>
                <a:gd name="T33" fmla="*/ 3335867 h 33358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4" h="3335867">
                  <a:moveTo>
                    <a:pt x="880534" y="347134"/>
                  </a:moveTo>
                  <a:cubicBezTo>
                    <a:pt x="877712" y="1343378"/>
                    <a:pt x="872067" y="3335867"/>
                    <a:pt x="872067" y="3335867"/>
                  </a:cubicBezTo>
                  <a:lnTo>
                    <a:pt x="313267" y="3335867"/>
                  </a:lnTo>
                  <a:cubicBezTo>
                    <a:pt x="310445" y="2627489"/>
                    <a:pt x="304800" y="1210734"/>
                    <a:pt x="304800" y="1210734"/>
                  </a:cubicBezTo>
                  <a:lnTo>
                    <a:pt x="0" y="1219200"/>
                  </a:lnTo>
                  <a:lnTo>
                    <a:pt x="516467" y="719667"/>
                  </a:lnTo>
                  <a:lnTo>
                    <a:pt x="516467" y="0"/>
                  </a:lnTo>
                  <a:lnTo>
                    <a:pt x="829734" y="0"/>
                  </a:lnTo>
                  <a:lnTo>
                    <a:pt x="829734" y="397934"/>
                  </a:lnTo>
                  <a:lnTo>
                    <a:pt x="880534" y="347134"/>
                  </a:lnTo>
                  <a:close/>
                </a:path>
              </a:pathLst>
            </a:custGeom>
            <a:gradFill rotWithShape="1">
              <a:gsLst>
                <a:gs pos="0">
                  <a:srgbClr val="376092"/>
                </a:gs>
                <a:gs pos="100000">
                  <a:srgbClr val="0000FF"/>
                </a:gs>
              </a:gsLst>
              <a:lin ang="5400000"/>
            </a:gradFill>
            <a:ln w="9525">
              <a:solidFill>
                <a:schemeClr val="bg1"/>
              </a:solidFill>
              <a:miter lim="800000"/>
              <a:headEnd/>
              <a:tailEnd/>
            </a:ln>
            <a:effectLst>
              <a:outerShdw dist="23000" dir="5400000" rotWithShape="0">
                <a:srgbClr val="808080">
                  <a:alpha val="34999"/>
                </a:srgbClr>
              </a:outerShdw>
            </a:effectLst>
          </p:spPr>
          <p:txBody>
            <a:bodyPr anchor="ctr"/>
            <a:lstStyle/>
            <a:p>
              <a:pPr algn="ctr" defTabSz="457200"/>
              <a:endParaRPr lang="en-US">
                <a:solidFill>
                  <a:srgbClr val="FFFFFF"/>
                </a:solidFill>
                <a:latin typeface="Cambria" pitchFamily="-65" charset="0"/>
                <a:ea typeface="ＭＳ Ｐゴシック" pitchFamily="-65" charset="-128"/>
                <a:cs typeface="+mn-cs"/>
              </a:endParaRPr>
            </a:p>
          </p:txBody>
        </p:sp>
      </p:grpSp>
      <p:grpSp>
        <p:nvGrpSpPr>
          <p:cNvPr id="4" name="Group 79"/>
          <p:cNvGrpSpPr>
            <a:grpSpLocks/>
          </p:cNvGrpSpPr>
          <p:nvPr/>
        </p:nvGrpSpPr>
        <p:grpSpPr bwMode="auto">
          <a:xfrm>
            <a:off x="4278313" y="1227138"/>
            <a:ext cx="658812" cy="4775200"/>
            <a:chOff x="4278044" y="1227667"/>
            <a:chExt cx="659055" cy="4774809"/>
          </a:xfrm>
        </p:grpSpPr>
        <p:sp>
          <p:nvSpPr>
            <p:cNvPr id="66585" name="TextBox 38"/>
            <p:cNvSpPr txBox="1">
              <a:spLocks noChangeArrowheads="1"/>
            </p:cNvSpPr>
            <p:nvPr/>
          </p:nvSpPr>
          <p:spPr bwMode="auto">
            <a:xfrm>
              <a:off x="4278044" y="5417700"/>
              <a:ext cx="659055" cy="584776"/>
            </a:xfrm>
            <a:prstGeom prst="rect">
              <a:avLst/>
            </a:prstGeom>
            <a:noFill/>
            <a:ln w="9525">
              <a:noFill/>
              <a:miter lim="800000"/>
              <a:headEnd/>
              <a:tailEnd/>
            </a:ln>
          </p:spPr>
          <p:txBody>
            <a:bodyPr wrap="none">
              <a:spAutoFit/>
            </a:bodyPr>
            <a:lstStyle/>
            <a:p>
              <a:pPr algn="ctr" defTabSz="457200"/>
              <a:r>
                <a:rPr lang="en-US" sz="1600">
                  <a:solidFill>
                    <a:prstClr val="white"/>
                  </a:solidFill>
                  <a:latin typeface="Cambria" pitchFamily="-65" charset="0"/>
                  <a:ea typeface="ＭＳ Ｐゴシック" pitchFamily="-65" charset="-128"/>
                  <a:cs typeface="+mn-cs"/>
                </a:rPr>
                <a:t>Wind</a:t>
              </a:r>
            </a:p>
            <a:p>
              <a:pPr algn="ctr" defTabSz="457200"/>
              <a:r>
                <a:rPr lang="en-US" sz="1600">
                  <a:solidFill>
                    <a:prstClr val="white"/>
                  </a:solidFill>
                  <a:latin typeface="Cambria" pitchFamily="-65" charset="0"/>
                  <a:ea typeface="ＭＳ Ｐゴシック" pitchFamily="-65" charset="-128"/>
                  <a:cs typeface="+mn-cs"/>
                </a:rPr>
                <a:t>15%</a:t>
              </a:r>
            </a:p>
          </p:txBody>
        </p:sp>
        <p:cxnSp>
          <p:nvCxnSpPr>
            <p:cNvPr id="66586" name="Straight Connector 53"/>
            <p:cNvCxnSpPr>
              <a:cxnSpLocks noChangeShapeType="1"/>
              <a:stCxn id="66585" idx="0"/>
            </p:cNvCxnSpPr>
            <p:nvPr/>
          </p:nvCxnSpPr>
          <p:spPr bwMode="auto">
            <a:xfrm rot="16200000" flipV="1">
              <a:off x="4124603" y="4934730"/>
              <a:ext cx="794900" cy="171039"/>
            </a:xfrm>
            <a:prstGeom prst="line">
              <a:avLst/>
            </a:prstGeom>
            <a:noFill/>
            <a:ln w="6350">
              <a:solidFill>
                <a:srgbClr val="F2F2F2"/>
              </a:solidFill>
              <a:round/>
              <a:headEnd/>
              <a:tailEnd/>
            </a:ln>
          </p:spPr>
        </p:cxnSp>
        <p:sp>
          <p:nvSpPr>
            <p:cNvPr id="58" name="Freeform 57"/>
            <p:cNvSpPr>
              <a:spLocks noChangeArrowheads="1"/>
            </p:cNvSpPr>
            <p:nvPr/>
          </p:nvSpPr>
          <p:spPr bwMode="auto">
            <a:xfrm>
              <a:off x="4292336" y="1227667"/>
              <a:ext cx="330322" cy="3471578"/>
            </a:xfrm>
            <a:custGeom>
              <a:avLst/>
              <a:gdLst>
                <a:gd name="T0" fmla="*/ 296442 w 330200"/>
                <a:gd name="T1" fmla="*/ 59270 h 3471333"/>
                <a:gd name="T2" fmla="*/ 330322 w 330200"/>
                <a:gd name="T3" fmla="*/ 3471578 h 3471333"/>
                <a:gd name="T4" fmla="*/ 25409 w 330200"/>
                <a:gd name="T5" fmla="*/ 3463110 h 3471333"/>
                <a:gd name="T6" fmla="*/ 0 w 330200"/>
                <a:gd name="T7" fmla="*/ 237083 h 3471333"/>
                <a:gd name="T8" fmla="*/ 220214 w 330200"/>
                <a:gd name="T9" fmla="*/ 0 h 3471333"/>
                <a:gd name="T10" fmla="*/ 296442 w 330200"/>
                <a:gd name="T11" fmla="*/ 59270 h 3471333"/>
                <a:gd name="T12" fmla="*/ 0 60000 65536"/>
                <a:gd name="T13" fmla="*/ 0 60000 65536"/>
                <a:gd name="T14" fmla="*/ 0 60000 65536"/>
                <a:gd name="T15" fmla="*/ 0 60000 65536"/>
                <a:gd name="T16" fmla="*/ 0 60000 65536"/>
                <a:gd name="T17" fmla="*/ 0 60000 65536"/>
                <a:gd name="T18" fmla="*/ 0 w 330200"/>
                <a:gd name="T19" fmla="*/ 0 h 3471333"/>
                <a:gd name="T20" fmla="*/ 330200 w 330200"/>
                <a:gd name="T21" fmla="*/ 3471333 h 3471333"/>
              </a:gdLst>
              <a:ahLst/>
              <a:cxnLst>
                <a:cxn ang="T12">
                  <a:pos x="T0" y="T1"/>
                </a:cxn>
                <a:cxn ang="T13">
                  <a:pos x="T2" y="T3"/>
                </a:cxn>
                <a:cxn ang="T14">
                  <a:pos x="T4" y="T5"/>
                </a:cxn>
                <a:cxn ang="T15">
                  <a:pos x="T6" y="T7"/>
                </a:cxn>
                <a:cxn ang="T16">
                  <a:pos x="T8" y="T9"/>
                </a:cxn>
                <a:cxn ang="T17">
                  <a:pos x="T10" y="T11"/>
                </a:cxn>
              </a:cxnLst>
              <a:rect l="T18" t="T19" r="T20" b="T21"/>
              <a:pathLst>
                <a:path w="330200" h="3471333">
                  <a:moveTo>
                    <a:pt x="296333" y="59266"/>
                  </a:moveTo>
                  <a:lnTo>
                    <a:pt x="330200" y="3471333"/>
                  </a:lnTo>
                  <a:lnTo>
                    <a:pt x="25400" y="3462866"/>
                  </a:lnTo>
                  <a:lnTo>
                    <a:pt x="0" y="237066"/>
                  </a:lnTo>
                  <a:lnTo>
                    <a:pt x="220133" y="0"/>
                  </a:lnTo>
                  <a:lnTo>
                    <a:pt x="296333" y="59266"/>
                  </a:lnTo>
                  <a:close/>
                </a:path>
              </a:pathLst>
            </a:custGeom>
            <a:gradFill rotWithShape="1">
              <a:gsLst>
                <a:gs pos="0">
                  <a:srgbClr val="F2F2F2"/>
                </a:gs>
                <a:gs pos="100000">
                  <a:srgbClr val="BFBFBF"/>
                </a:gs>
              </a:gsLst>
              <a:lin ang="5400000"/>
            </a:gradFill>
            <a:ln w="9525">
              <a:solidFill>
                <a:schemeClr val="bg1"/>
              </a:solidFill>
              <a:miter lim="800000"/>
              <a:headEnd/>
              <a:tailEnd/>
            </a:ln>
            <a:effectLst>
              <a:outerShdw dist="23000" dir="5400000" rotWithShape="0">
                <a:srgbClr val="808080">
                  <a:alpha val="34999"/>
                </a:srgbClr>
              </a:outerShdw>
            </a:effectLst>
          </p:spPr>
          <p:txBody>
            <a:bodyPr anchor="ctr"/>
            <a:lstStyle/>
            <a:p>
              <a:pPr algn="ctr" defTabSz="457200"/>
              <a:endParaRPr lang="en-US">
                <a:solidFill>
                  <a:srgbClr val="FFFFFF"/>
                </a:solidFill>
                <a:latin typeface="Cambria" pitchFamily="-65" charset="0"/>
                <a:ea typeface="ＭＳ Ｐゴシック" pitchFamily="-65" charset="-128"/>
                <a:cs typeface="+mn-cs"/>
              </a:endParaRPr>
            </a:p>
          </p:txBody>
        </p:sp>
      </p:grpSp>
      <p:grpSp>
        <p:nvGrpSpPr>
          <p:cNvPr id="5" name="Group 82"/>
          <p:cNvGrpSpPr>
            <a:grpSpLocks/>
          </p:cNvGrpSpPr>
          <p:nvPr/>
        </p:nvGrpSpPr>
        <p:grpSpPr bwMode="auto">
          <a:xfrm>
            <a:off x="5478463" y="2227263"/>
            <a:ext cx="2309812" cy="3775075"/>
            <a:chOff x="5477933" y="2226733"/>
            <a:chExt cx="2311053" cy="3775743"/>
          </a:xfrm>
        </p:grpSpPr>
        <p:sp>
          <p:nvSpPr>
            <p:cNvPr id="66580" name="TextBox 41"/>
            <p:cNvSpPr txBox="1">
              <a:spLocks noChangeArrowheads="1"/>
            </p:cNvSpPr>
            <p:nvPr/>
          </p:nvSpPr>
          <p:spPr bwMode="auto">
            <a:xfrm>
              <a:off x="6865736" y="5413374"/>
              <a:ext cx="923250" cy="589102"/>
            </a:xfrm>
            <a:prstGeom prst="rect">
              <a:avLst/>
            </a:prstGeom>
            <a:noFill/>
            <a:ln w="9525">
              <a:noFill/>
              <a:miter lim="800000"/>
              <a:headEnd/>
              <a:tailEnd/>
            </a:ln>
          </p:spPr>
          <p:txBody>
            <a:bodyPr>
              <a:spAutoFit/>
            </a:bodyPr>
            <a:lstStyle/>
            <a:p>
              <a:pPr algn="ctr" defTabSz="457200"/>
              <a:r>
                <a:rPr lang="en-US" sz="1600">
                  <a:solidFill>
                    <a:prstClr val="white"/>
                  </a:solidFill>
                  <a:latin typeface="Cambria" pitchFamily="-65" charset="0"/>
                  <a:ea typeface="ＭＳ Ｐゴシック" pitchFamily="-65" charset="-128"/>
                  <a:cs typeface="+mn-cs"/>
                </a:rPr>
                <a:t>Biomass</a:t>
              </a:r>
            </a:p>
            <a:p>
              <a:pPr algn="ctr" defTabSz="457200"/>
              <a:r>
                <a:rPr lang="en-US" sz="1600">
                  <a:solidFill>
                    <a:prstClr val="white"/>
                  </a:solidFill>
                  <a:latin typeface="Cambria" pitchFamily="-65" charset="0"/>
                  <a:ea typeface="ＭＳ Ｐゴシック" pitchFamily="-65" charset="-128"/>
                  <a:cs typeface="+mn-cs"/>
                </a:rPr>
                <a:t>5%</a:t>
              </a:r>
            </a:p>
          </p:txBody>
        </p:sp>
        <p:cxnSp>
          <p:nvCxnSpPr>
            <p:cNvPr id="66581" name="Straight Connector 60"/>
            <p:cNvCxnSpPr>
              <a:cxnSpLocks noChangeShapeType="1"/>
              <a:stCxn id="66580" idx="0"/>
            </p:cNvCxnSpPr>
            <p:nvPr/>
          </p:nvCxnSpPr>
          <p:spPr bwMode="auto">
            <a:xfrm rot="16200000" flipV="1">
              <a:off x="6100494" y="4186506"/>
              <a:ext cx="714374" cy="1739361"/>
            </a:xfrm>
            <a:prstGeom prst="line">
              <a:avLst/>
            </a:prstGeom>
            <a:noFill/>
            <a:ln w="6350">
              <a:solidFill>
                <a:srgbClr val="C3D69B"/>
              </a:solidFill>
              <a:round/>
              <a:headEnd/>
              <a:tailEnd/>
            </a:ln>
          </p:spPr>
        </p:cxnSp>
        <p:sp>
          <p:nvSpPr>
            <p:cNvPr id="60" name="Freeform 59"/>
            <p:cNvSpPr/>
            <p:nvPr/>
          </p:nvSpPr>
          <p:spPr>
            <a:xfrm>
              <a:off x="5477933" y="2226733"/>
              <a:ext cx="381000" cy="2472267"/>
            </a:xfrm>
            <a:custGeom>
              <a:avLst/>
              <a:gdLst>
                <a:gd name="connsiteX0" fmla="*/ 0 w 381000"/>
                <a:gd name="connsiteY0" fmla="*/ 2463800 h 2472267"/>
                <a:gd name="connsiteX1" fmla="*/ 25400 w 381000"/>
                <a:gd name="connsiteY1" fmla="*/ 0 h 2472267"/>
                <a:gd name="connsiteX2" fmla="*/ 381000 w 381000"/>
                <a:gd name="connsiteY2" fmla="*/ 355600 h 2472267"/>
                <a:gd name="connsiteX3" fmla="*/ 110067 w 381000"/>
                <a:gd name="connsiteY3" fmla="*/ 364067 h 2472267"/>
                <a:gd name="connsiteX4" fmla="*/ 110067 w 381000"/>
                <a:gd name="connsiteY4" fmla="*/ 2472267 h 2472267"/>
                <a:gd name="connsiteX5" fmla="*/ 0 w 381000"/>
                <a:gd name="connsiteY5" fmla="*/ 2463800 h 247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0" h="2472267">
                  <a:moveTo>
                    <a:pt x="0" y="2463800"/>
                  </a:moveTo>
                  <a:lnTo>
                    <a:pt x="25400" y="0"/>
                  </a:lnTo>
                  <a:lnTo>
                    <a:pt x="381000" y="355600"/>
                  </a:lnTo>
                  <a:lnTo>
                    <a:pt x="110067" y="364067"/>
                  </a:lnTo>
                  <a:lnTo>
                    <a:pt x="110067" y="2472267"/>
                  </a:lnTo>
                  <a:lnTo>
                    <a:pt x="0" y="2463800"/>
                  </a:lnTo>
                  <a:close/>
                </a:path>
              </a:pathLst>
            </a:custGeom>
            <a:gradFill flip="none" rotWithShape="1">
              <a:gsLst>
                <a:gs pos="0">
                  <a:schemeClr val="accent3">
                    <a:lumMod val="75000"/>
                  </a:schemeClr>
                </a:gs>
                <a:gs pos="100000">
                  <a:schemeClr val="accent3">
                    <a:lumMod val="20000"/>
                    <a:lumOff val="80000"/>
                  </a:schemeClr>
                </a:gs>
              </a:gsLst>
              <a:path path="circle">
                <a:fillToRect l="100000" t="100000"/>
              </a:path>
              <a:tileRect r="-100000" b="-100000"/>
            </a:gra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ＭＳ Ｐゴシック" pitchFamily="-65" charset="-128"/>
              </a:endParaRPr>
            </a:p>
          </p:txBody>
        </p:sp>
      </p:grpSp>
      <p:grpSp>
        <p:nvGrpSpPr>
          <p:cNvPr id="6" name="Group 81"/>
          <p:cNvGrpSpPr>
            <a:grpSpLocks/>
          </p:cNvGrpSpPr>
          <p:nvPr/>
        </p:nvGrpSpPr>
        <p:grpSpPr bwMode="auto">
          <a:xfrm>
            <a:off x="5011738" y="1727200"/>
            <a:ext cx="1854200" cy="4267200"/>
            <a:chOff x="5012267" y="1735667"/>
            <a:chExt cx="1854461" cy="4266809"/>
          </a:xfrm>
        </p:grpSpPr>
        <p:sp>
          <p:nvSpPr>
            <p:cNvPr id="66575" name="TextBox 40"/>
            <p:cNvSpPr txBox="1">
              <a:spLocks noChangeArrowheads="1"/>
            </p:cNvSpPr>
            <p:nvPr/>
          </p:nvSpPr>
          <p:spPr bwMode="auto">
            <a:xfrm>
              <a:off x="6220397" y="5417700"/>
              <a:ext cx="646331" cy="584776"/>
            </a:xfrm>
            <a:prstGeom prst="rect">
              <a:avLst/>
            </a:prstGeom>
            <a:noFill/>
            <a:ln w="9525">
              <a:noFill/>
              <a:miter lim="800000"/>
              <a:headEnd/>
              <a:tailEnd/>
            </a:ln>
          </p:spPr>
          <p:txBody>
            <a:bodyPr wrap="none">
              <a:spAutoFit/>
            </a:bodyPr>
            <a:lstStyle/>
            <a:p>
              <a:pPr algn="ctr" defTabSz="457200"/>
              <a:r>
                <a:rPr lang="en-US" sz="1600">
                  <a:solidFill>
                    <a:prstClr val="white"/>
                  </a:solidFill>
                  <a:latin typeface="Cambria" pitchFamily="-65" charset="0"/>
                  <a:ea typeface="ＭＳ Ｐゴシック" pitchFamily="-65" charset="-128"/>
                  <a:cs typeface="+mn-cs"/>
                </a:rPr>
                <a:t>Solar</a:t>
              </a:r>
            </a:p>
            <a:p>
              <a:pPr algn="ctr" defTabSz="457200"/>
              <a:r>
                <a:rPr lang="en-US" sz="1600">
                  <a:solidFill>
                    <a:prstClr val="white"/>
                  </a:solidFill>
                  <a:latin typeface="Cambria" pitchFamily="-65" charset="0"/>
                  <a:ea typeface="ＭＳ Ｐゴシック" pitchFamily="-65" charset="-128"/>
                  <a:cs typeface="+mn-cs"/>
                </a:rPr>
                <a:t>20%</a:t>
              </a:r>
            </a:p>
          </p:txBody>
        </p:sp>
        <p:cxnSp>
          <p:nvCxnSpPr>
            <p:cNvPr id="66576" name="Straight Connector 58"/>
            <p:cNvCxnSpPr>
              <a:cxnSpLocks noChangeShapeType="1"/>
              <a:stCxn id="66575" idx="0"/>
            </p:cNvCxnSpPr>
            <p:nvPr/>
          </p:nvCxnSpPr>
          <p:spPr bwMode="auto">
            <a:xfrm rot="16200000" flipV="1">
              <a:off x="5490532" y="4364668"/>
              <a:ext cx="744100" cy="1361963"/>
            </a:xfrm>
            <a:prstGeom prst="line">
              <a:avLst/>
            </a:prstGeom>
            <a:noFill/>
            <a:ln w="6350">
              <a:solidFill>
                <a:srgbClr val="FFFF00"/>
              </a:solidFill>
              <a:round/>
              <a:headEnd/>
              <a:tailEnd/>
            </a:ln>
          </p:spPr>
        </p:cxnSp>
        <p:sp>
          <p:nvSpPr>
            <p:cNvPr id="63" name="Freeform 62"/>
            <p:cNvSpPr/>
            <p:nvPr/>
          </p:nvSpPr>
          <p:spPr>
            <a:xfrm>
              <a:off x="5012267" y="1735667"/>
              <a:ext cx="482600" cy="2963333"/>
            </a:xfrm>
            <a:custGeom>
              <a:avLst/>
              <a:gdLst>
                <a:gd name="connsiteX0" fmla="*/ 0 w 482600"/>
                <a:gd name="connsiteY0" fmla="*/ 0 h 2963333"/>
                <a:gd name="connsiteX1" fmla="*/ 0 w 482600"/>
                <a:gd name="connsiteY1" fmla="*/ 2963333 h 2963333"/>
                <a:gd name="connsiteX2" fmla="*/ 457200 w 482600"/>
                <a:gd name="connsiteY2" fmla="*/ 2946400 h 2963333"/>
                <a:gd name="connsiteX3" fmla="*/ 482600 w 482600"/>
                <a:gd name="connsiteY3" fmla="*/ 499533 h 2963333"/>
                <a:gd name="connsiteX4" fmla="*/ 0 w 482600"/>
                <a:gd name="connsiteY4" fmla="*/ 0 h 2963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600" h="2963333">
                  <a:moveTo>
                    <a:pt x="0" y="0"/>
                  </a:moveTo>
                  <a:lnTo>
                    <a:pt x="0" y="2963333"/>
                  </a:lnTo>
                  <a:lnTo>
                    <a:pt x="457200" y="2946400"/>
                  </a:lnTo>
                  <a:lnTo>
                    <a:pt x="482600" y="499533"/>
                  </a:lnTo>
                  <a:lnTo>
                    <a:pt x="0" y="0"/>
                  </a:lnTo>
                  <a:close/>
                </a:path>
              </a:pathLst>
            </a:custGeom>
            <a:gradFill flip="none" rotWithShape="1">
              <a:gsLst>
                <a:gs pos="0">
                  <a:schemeClr val="accent6">
                    <a:lumMod val="75000"/>
                  </a:schemeClr>
                </a:gs>
                <a:gs pos="100000">
                  <a:srgbClr val="FFFF00">
                    <a:alpha val="82000"/>
                  </a:srgbClr>
                </a:gs>
              </a:gsLst>
              <a:path path="circle">
                <a:fillToRect l="100000" t="100000"/>
              </a:path>
              <a:tileRect r="-100000" b="-100000"/>
            </a:gra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ＭＳ Ｐゴシック" pitchFamily="-65" charset="-128"/>
              </a:endParaRPr>
            </a:p>
          </p:txBody>
        </p:sp>
      </p:grpSp>
      <p:grpSp>
        <p:nvGrpSpPr>
          <p:cNvPr id="7" name="Group 80"/>
          <p:cNvGrpSpPr>
            <a:grpSpLocks/>
          </p:cNvGrpSpPr>
          <p:nvPr/>
        </p:nvGrpSpPr>
        <p:grpSpPr bwMode="auto">
          <a:xfrm>
            <a:off x="4589463" y="1303338"/>
            <a:ext cx="1589087" cy="4699000"/>
            <a:chOff x="4588933" y="1303867"/>
            <a:chExt cx="1589323" cy="4698609"/>
          </a:xfrm>
        </p:grpSpPr>
        <p:sp>
          <p:nvSpPr>
            <p:cNvPr id="66570" name="TextBox 39"/>
            <p:cNvSpPr txBox="1">
              <a:spLocks noChangeArrowheads="1"/>
            </p:cNvSpPr>
            <p:nvPr/>
          </p:nvSpPr>
          <p:spPr bwMode="auto">
            <a:xfrm>
              <a:off x="4965063" y="5417700"/>
              <a:ext cx="1213193" cy="584776"/>
            </a:xfrm>
            <a:prstGeom prst="rect">
              <a:avLst/>
            </a:prstGeom>
            <a:noFill/>
            <a:ln w="9525">
              <a:noFill/>
              <a:miter lim="800000"/>
              <a:headEnd/>
              <a:tailEnd/>
            </a:ln>
          </p:spPr>
          <p:txBody>
            <a:bodyPr wrap="none">
              <a:spAutoFit/>
            </a:bodyPr>
            <a:lstStyle/>
            <a:p>
              <a:pPr algn="ctr" defTabSz="457200"/>
              <a:r>
                <a:rPr lang="en-US" sz="1600">
                  <a:solidFill>
                    <a:prstClr val="white"/>
                  </a:solidFill>
                  <a:latin typeface="Cambria" pitchFamily="-65" charset="0"/>
                  <a:ea typeface="ＭＳ Ｐゴシック" pitchFamily="-65" charset="-128"/>
                  <a:cs typeface="+mn-cs"/>
                </a:rPr>
                <a:t>Geothermal</a:t>
              </a:r>
            </a:p>
            <a:p>
              <a:pPr algn="ctr" defTabSz="457200"/>
              <a:r>
                <a:rPr lang="en-US" sz="1600">
                  <a:solidFill>
                    <a:prstClr val="white"/>
                  </a:solidFill>
                  <a:latin typeface="Cambria" pitchFamily="-65" charset="0"/>
                  <a:ea typeface="ＭＳ Ｐゴシック" pitchFamily="-65" charset="-128"/>
                  <a:cs typeface="+mn-cs"/>
                </a:rPr>
                <a:t>20%</a:t>
              </a:r>
            </a:p>
          </p:txBody>
        </p:sp>
        <p:cxnSp>
          <p:nvCxnSpPr>
            <p:cNvPr id="66571" name="Straight Connector 56"/>
            <p:cNvCxnSpPr>
              <a:cxnSpLocks noChangeShapeType="1"/>
              <a:stCxn id="66570" idx="0"/>
            </p:cNvCxnSpPr>
            <p:nvPr/>
          </p:nvCxnSpPr>
          <p:spPr bwMode="auto">
            <a:xfrm rot="16200000" flipV="1">
              <a:off x="4831014" y="4677053"/>
              <a:ext cx="744100" cy="737193"/>
            </a:xfrm>
            <a:prstGeom prst="line">
              <a:avLst/>
            </a:prstGeom>
            <a:noFill/>
            <a:ln w="6350">
              <a:solidFill>
                <a:srgbClr val="E6B9B8"/>
              </a:solidFill>
              <a:round/>
              <a:headEnd/>
              <a:tailEnd/>
            </a:ln>
          </p:spPr>
        </p:cxnSp>
        <p:sp>
          <p:nvSpPr>
            <p:cNvPr id="64" name="Freeform 63"/>
            <p:cNvSpPr/>
            <p:nvPr/>
          </p:nvSpPr>
          <p:spPr>
            <a:xfrm>
              <a:off x="4588933" y="1303867"/>
              <a:ext cx="414867" cy="3395133"/>
            </a:xfrm>
            <a:custGeom>
              <a:avLst/>
              <a:gdLst>
                <a:gd name="connsiteX0" fmla="*/ 0 w 414867"/>
                <a:gd name="connsiteY0" fmla="*/ 0 h 3395133"/>
                <a:gd name="connsiteX1" fmla="*/ 42334 w 414867"/>
                <a:gd name="connsiteY1" fmla="*/ 3395133 h 3395133"/>
                <a:gd name="connsiteX2" fmla="*/ 414867 w 414867"/>
                <a:gd name="connsiteY2" fmla="*/ 3386666 h 3395133"/>
                <a:gd name="connsiteX3" fmla="*/ 414867 w 414867"/>
                <a:gd name="connsiteY3" fmla="*/ 423333 h 3395133"/>
                <a:gd name="connsiteX4" fmla="*/ 0 w 414867"/>
                <a:gd name="connsiteY4" fmla="*/ 0 h 339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867" h="3395133">
                  <a:moveTo>
                    <a:pt x="0" y="0"/>
                  </a:moveTo>
                  <a:lnTo>
                    <a:pt x="42334" y="3395133"/>
                  </a:lnTo>
                  <a:lnTo>
                    <a:pt x="414867" y="3386666"/>
                  </a:lnTo>
                  <a:lnTo>
                    <a:pt x="414867" y="423333"/>
                  </a:lnTo>
                  <a:lnTo>
                    <a:pt x="0" y="0"/>
                  </a:lnTo>
                  <a:close/>
                </a:path>
              </a:pathLst>
            </a:custGeom>
            <a:gradFill flip="none" rotWithShape="1">
              <a:gsLst>
                <a:gs pos="14000">
                  <a:schemeClr val="accent6">
                    <a:lumMod val="60000"/>
                    <a:lumOff val="40000"/>
                  </a:schemeClr>
                </a:gs>
                <a:gs pos="100000">
                  <a:schemeClr val="accent2">
                    <a:lumMod val="40000"/>
                    <a:lumOff val="60000"/>
                  </a:schemeClr>
                </a:gs>
              </a:gsLst>
              <a:path path="circle">
                <a:fillToRect l="100000" t="100000"/>
              </a:path>
              <a:tileRect r="-100000" b="-100000"/>
            </a:gra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ＭＳ Ｐゴシック" pitchFamily="-65" charset="-128"/>
              </a:endParaRPr>
            </a:p>
          </p:txBody>
        </p:sp>
      </p:grpSp>
      <p:sp>
        <p:nvSpPr>
          <p:cNvPr id="78" name="Freeform 77"/>
          <p:cNvSpPr/>
          <p:nvPr/>
        </p:nvSpPr>
        <p:spPr>
          <a:xfrm>
            <a:off x="3170238" y="1235075"/>
            <a:ext cx="2692400" cy="3471863"/>
          </a:xfrm>
          <a:custGeom>
            <a:avLst/>
            <a:gdLst>
              <a:gd name="connsiteX0" fmla="*/ 1350526 w 2692108"/>
              <a:gd name="connsiteY0" fmla="*/ 0 h 3470367"/>
              <a:gd name="connsiteX1" fmla="*/ 831781 w 2692108"/>
              <a:gd name="connsiteY1" fmla="*/ 536654 h 3470367"/>
              <a:gd name="connsiteX2" fmla="*/ 822837 w 2692108"/>
              <a:gd name="connsiteY2" fmla="*/ 143107 h 3470367"/>
              <a:gd name="connsiteX3" fmla="*/ 509801 w 2692108"/>
              <a:gd name="connsiteY3" fmla="*/ 143107 h 3470367"/>
              <a:gd name="connsiteX4" fmla="*/ 509801 w 2692108"/>
              <a:gd name="connsiteY4" fmla="*/ 849703 h 3470367"/>
              <a:gd name="connsiteX5" fmla="*/ 0 w 2692108"/>
              <a:gd name="connsiteY5" fmla="*/ 1350581 h 3470367"/>
              <a:gd name="connsiteX6" fmla="*/ 304092 w 2692108"/>
              <a:gd name="connsiteY6" fmla="*/ 1350581 h 3470367"/>
              <a:gd name="connsiteX7" fmla="*/ 313036 w 2692108"/>
              <a:gd name="connsiteY7" fmla="*/ 3470367 h 3470367"/>
              <a:gd name="connsiteX8" fmla="*/ 2414848 w 2692108"/>
              <a:gd name="connsiteY8" fmla="*/ 3461422 h 3470367"/>
              <a:gd name="connsiteX9" fmla="*/ 2414848 w 2692108"/>
              <a:gd name="connsiteY9" fmla="*/ 1359525 h 3470367"/>
              <a:gd name="connsiteX10" fmla="*/ 2692108 w 2692108"/>
              <a:gd name="connsiteY10" fmla="*/ 1359525 h 3470367"/>
              <a:gd name="connsiteX11" fmla="*/ 1350526 w 2692108"/>
              <a:gd name="connsiteY11" fmla="*/ 0 h 3470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2108" h="3470367">
                <a:moveTo>
                  <a:pt x="1350526" y="0"/>
                </a:moveTo>
                <a:lnTo>
                  <a:pt x="831781" y="536654"/>
                </a:lnTo>
                <a:lnTo>
                  <a:pt x="822837" y="143107"/>
                </a:lnTo>
                <a:lnTo>
                  <a:pt x="509801" y="143107"/>
                </a:lnTo>
                <a:lnTo>
                  <a:pt x="509801" y="849703"/>
                </a:lnTo>
                <a:lnTo>
                  <a:pt x="0" y="1350581"/>
                </a:lnTo>
                <a:lnTo>
                  <a:pt x="304092" y="1350581"/>
                </a:lnTo>
                <a:cubicBezTo>
                  <a:pt x="307073" y="2057176"/>
                  <a:pt x="313036" y="3470367"/>
                  <a:pt x="313036" y="3470367"/>
                </a:cubicBezTo>
                <a:lnTo>
                  <a:pt x="2414848" y="3461422"/>
                </a:lnTo>
                <a:lnTo>
                  <a:pt x="2414848" y="1359525"/>
                </a:lnTo>
                <a:lnTo>
                  <a:pt x="2692108" y="1359525"/>
                </a:lnTo>
                <a:lnTo>
                  <a:pt x="1350526" y="0"/>
                </a:lnTo>
                <a:close/>
              </a:path>
            </a:pathLst>
          </a:custGeom>
          <a:noFill/>
          <a:ln w="4445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ＭＳ Ｐゴシック" pitchFamily="-65" charset="-12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135470" y="-101602"/>
            <a:ext cx="9431867" cy="7095067"/>
          </a:xfrm>
          <a:prstGeom prst="rect">
            <a:avLst/>
          </a:prstGeom>
          <a:gradFill flip="none" rotWithShape="1">
            <a:gsLst>
              <a:gs pos="24000">
                <a:schemeClr val="tx1">
                  <a:alpha val="0"/>
                </a:schemeClr>
              </a:gs>
              <a:gs pos="100000">
                <a:schemeClr val="bg1">
                  <a:lumMod val="95000"/>
                  <a:lumOff val="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ＭＳ Ｐゴシック" pitchFamily="-65" charset="-128"/>
            </a:endParaRPr>
          </a:p>
        </p:txBody>
      </p:sp>
      <p:sp>
        <p:nvSpPr>
          <p:cNvPr id="4" name="TextBox 3"/>
          <p:cNvSpPr txBox="1">
            <a:spLocks noChangeArrowheads="1"/>
          </p:cNvSpPr>
          <p:nvPr/>
        </p:nvSpPr>
        <p:spPr bwMode="auto">
          <a:xfrm>
            <a:off x="1835150" y="1292225"/>
            <a:ext cx="5607050" cy="1200150"/>
          </a:xfrm>
          <a:prstGeom prst="rect">
            <a:avLst/>
          </a:prstGeom>
          <a:noFill/>
          <a:ln w="9525">
            <a:noFill/>
            <a:miter lim="800000"/>
            <a:headEnd/>
            <a:tailEnd/>
          </a:ln>
          <a:effectLst>
            <a:outerShdw dist="38100" dir="2700000" rotWithShape="0">
              <a:srgbClr val="808080">
                <a:alpha val="42999"/>
              </a:srgbClr>
            </a:outerShdw>
          </a:effectLst>
        </p:spPr>
        <p:txBody>
          <a:bodyPr>
            <a:spAutoFit/>
          </a:bodyPr>
          <a:lstStyle/>
          <a:p>
            <a:pPr algn="ctr" defTabSz="457200"/>
            <a:r>
              <a:rPr lang="en-US" sz="2400">
                <a:solidFill>
                  <a:prstClr val="white"/>
                </a:solidFill>
                <a:latin typeface="Cambria" pitchFamily="-65" charset="0"/>
                <a:ea typeface="ＭＳ Ｐゴシック" pitchFamily="-65" charset="-128"/>
                <a:cs typeface="+mn-cs"/>
              </a:rPr>
              <a:t>Policy changes happen when we give courage to our elected representatives.</a:t>
            </a:r>
          </a:p>
          <a:p>
            <a:pPr algn="ctr" defTabSz="457200"/>
            <a:endParaRPr lang="en-US" sz="2400">
              <a:solidFill>
                <a:prstClr val="white"/>
              </a:solidFill>
              <a:latin typeface="Cambria" pitchFamily="-65" charset="0"/>
              <a:ea typeface="ＭＳ Ｐゴシック" pitchFamily="-65" charset="-128"/>
              <a:cs typeface="+mn-cs"/>
            </a:endParaRPr>
          </a:p>
        </p:txBody>
      </p:sp>
      <p:grpSp>
        <p:nvGrpSpPr>
          <p:cNvPr id="2" name="Group 10"/>
          <p:cNvGrpSpPr>
            <a:grpSpLocks/>
          </p:cNvGrpSpPr>
          <p:nvPr/>
        </p:nvGrpSpPr>
        <p:grpSpPr bwMode="auto">
          <a:xfrm>
            <a:off x="3448050" y="3384550"/>
            <a:ext cx="2203450" cy="2228850"/>
            <a:chOff x="3638550" y="4629150"/>
            <a:chExt cx="2203450" cy="2228850"/>
          </a:xfrm>
        </p:grpSpPr>
        <p:sp>
          <p:nvSpPr>
            <p:cNvPr id="7" name="Rectangle 6"/>
            <p:cNvSpPr/>
            <p:nvPr/>
          </p:nvSpPr>
          <p:spPr>
            <a:xfrm>
              <a:off x="3670300" y="4629150"/>
              <a:ext cx="2165350" cy="2228850"/>
            </a:xfrm>
            <a:prstGeom prst="rect">
              <a:avLst/>
            </a:prstGeom>
            <a:solidFill>
              <a:srgbClr val="FFFFFF"/>
            </a:solidFill>
            <a:ln w="6350"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ＭＳ Ｐゴシック" pitchFamily="-65" charset="-128"/>
              </a:endParaRPr>
            </a:p>
          </p:txBody>
        </p:sp>
        <p:pic>
          <p:nvPicPr>
            <p:cNvPr id="68617" name="Picture 7" descr="Energycolab.jpg"/>
            <p:cNvPicPr>
              <a:picLocks noChangeAspect="1"/>
            </p:cNvPicPr>
            <p:nvPr/>
          </p:nvPicPr>
          <p:blipFill>
            <a:blip r:embed="rId3" cstate="print"/>
            <a:srcRect/>
            <a:stretch>
              <a:fillRect/>
            </a:stretch>
          </p:blipFill>
          <p:spPr bwMode="auto">
            <a:xfrm>
              <a:off x="4086886" y="4781550"/>
              <a:ext cx="1316964" cy="1540332"/>
            </a:xfrm>
            <a:prstGeom prst="rect">
              <a:avLst/>
            </a:prstGeom>
            <a:noFill/>
            <a:ln w="9525">
              <a:noFill/>
              <a:miter lim="800000"/>
              <a:headEnd/>
              <a:tailEnd/>
            </a:ln>
          </p:spPr>
        </p:pic>
        <p:sp>
          <p:nvSpPr>
            <p:cNvPr id="68618" name="Title 1"/>
            <p:cNvSpPr txBox="1">
              <a:spLocks/>
            </p:cNvSpPr>
            <p:nvPr/>
          </p:nvSpPr>
          <p:spPr bwMode="auto">
            <a:xfrm>
              <a:off x="3638550" y="6134100"/>
              <a:ext cx="2203450" cy="723900"/>
            </a:xfrm>
            <a:prstGeom prst="rect">
              <a:avLst/>
            </a:prstGeom>
            <a:noFill/>
            <a:ln w="9525">
              <a:noFill/>
              <a:miter lim="800000"/>
              <a:headEnd/>
              <a:tailEnd/>
            </a:ln>
          </p:spPr>
          <p:txBody>
            <a:bodyPr anchor="ctr"/>
            <a:lstStyle/>
            <a:p>
              <a:pPr algn="ctr" defTabSz="457200"/>
              <a:r>
                <a:rPr lang="en-US" sz="1600">
                  <a:solidFill>
                    <a:srgbClr val="4F6228"/>
                  </a:solidFill>
                  <a:latin typeface="Calibri" pitchFamily="-65" charset="0"/>
                  <a:ea typeface="ＭＳ Ｐゴシック" pitchFamily="-65" charset="-128"/>
                  <a:cs typeface="+mn-cs"/>
                </a:rPr>
                <a:t>Idaho Energy </a:t>
              </a:r>
              <a:br>
                <a:rPr lang="en-US" sz="1600">
                  <a:solidFill>
                    <a:srgbClr val="4F6228"/>
                  </a:solidFill>
                  <a:latin typeface="Calibri" pitchFamily="-65" charset="0"/>
                  <a:ea typeface="ＭＳ Ｐゴシック" pitchFamily="-65" charset="-128"/>
                  <a:cs typeface="+mn-cs"/>
                </a:rPr>
              </a:br>
              <a:r>
                <a:rPr lang="en-US" sz="1600">
                  <a:solidFill>
                    <a:srgbClr val="4F6228"/>
                  </a:solidFill>
                  <a:latin typeface="Calibri" pitchFamily="-65" charset="0"/>
                  <a:ea typeface="ＭＳ Ｐゴシック" pitchFamily="-65" charset="-128"/>
                  <a:cs typeface="+mn-cs"/>
                </a:rPr>
                <a:t>Collaborative</a:t>
              </a:r>
            </a:p>
          </p:txBody>
        </p:sp>
      </p:grpSp>
      <p:sp>
        <p:nvSpPr>
          <p:cNvPr id="10" name="Rectangle 9"/>
          <p:cNvSpPr>
            <a:spLocks noChangeArrowheads="1"/>
          </p:cNvSpPr>
          <p:nvPr/>
        </p:nvSpPr>
        <p:spPr bwMode="auto">
          <a:xfrm>
            <a:off x="2247900" y="2266950"/>
            <a:ext cx="4572000" cy="831850"/>
          </a:xfrm>
          <a:prstGeom prst="rect">
            <a:avLst/>
          </a:prstGeom>
          <a:noFill/>
          <a:ln w="9525">
            <a:noFill/>
            <a:miter lim="800000"/>
            <a:headEnd/>
            <a:tailEnd/>
          </a:ln>
          <a:effectLst>
            <a:outerShdw dist="38100" dir="2700000" rotWithShape="0">
              <a:srgbClr val="808080">
                <a:alpha val="42999"/>
              </a:srgbClr>
            </a:outerShdw>
          </a:effectLst>
        </p:spPr>
        <p:txBody>
          <a:bodyPr>
            <a:spAutoFit/>
          </a:bodyPr>
          <a:lstStyle/>
          <a:p>
            <a:pPr algn="ctr" defTabSz="457200"/>
            <a:r>
              <a:rPr lang="en-US" sz="2400">
                <a:solidFill>
                  <a:prstClr val="white"/>
                </a:solidFill>
                <a:latin typeface="Cambria" pitchFamily="-65" charset="0"/>
                <a:ea typeface="ＭＳ Ｐゴシック" pitchFamily="-65" charset="-128"/>
                <a:cs typeface="+mn-cs"/>
              </a:rPr>
              <a:t>Cultural changes happen when leaders inspire imagination.</a:t>
            </a:r>
          </a:p>
        </p:txBody>
      </p:sp>
    </p:spTree>
  </p:cSld>
  <p:clrMapOvr>
    <a:masterClrMapping/>
  </p:clrMapOvr>
  <p:transition advTm="45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1"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0" grpId="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83" name="Straight Connector 82"/>
          <p:cNvCxnSpPr/>
          <p:nvPr/>
        </p:nvCxnSpPr>
        <p:spPr>
          <a:xfrm rot="10800000">
            <a:off x="2055813" y="1731963"/>
            <a:ext cx="5334000" cy="1587"/>
          </a:xfrm>
          <a:prstGeom prst="line">
            <a:avLst/>
          </a:prstGeom>
          <a:ln w="3175" cap="flat" cmpd="sng" algn="ctr">
            <a:solidFill>
              <a:schemeClr val="tx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rot="10800000">
            <a:off x="2057400" y="1198563"/>
            <a:ext cx="5334000" cy="1587"/>
          </a:xfrm>
          <a:prstGeom prst="line">
            <a:avLst/>
          </a:prstGeom>
          <a:ln w="3175" cap="flat" cmpd="sng" algn="ctr">
            <a:solidFill>
              <a:schemeClr val="tx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0800000">
            <a:off x="2046288" y="4854575"/>
            <a:ext cx="5334000" cy="1588"/>
          </a:xfrm>
          <a:prstGeom prst="line">
            <a:avLst/>
          </a:prstGeom>
          <a:ln w="3175" cap="flat" cmpd="sng" algn="ctr">
            <a:solidFill>
              <a:schemeClr val="tx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0800000">
            <a:off x="2047875" y="4321175"/>
            <a:ext cx="5334000" cy="1588"/>
          </a:xfrm>
          <a:prstGeom prst="line">
            <a:avLst/>
          </a:prstGeom>
          <a:ln w="3175" cap="flat" cmpd="sng" algn="ctr">
            <a:solidFill>
              <a:schemeClr val="tx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10800000">
            <a:off x="2044700" y="3787775"/>
            <a:ext cx="5334000" cy="1588"/>
          </a:xfrm>
          <a:prstGeom prst="line">
            <a:avLst/>
          </a:prstGeom>
          <a:ln w="3175" cap="flat" cmpd="sng" algn="ctr">
            <a:solidFill>
              <a:schemeClr val="tx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10800000">
            <a:off x="2046288" y="3254375"/>
            <a:ext cx="5334000" cy="1588"/>
          </a:xfrm>
          <a:prstGeom prst="line">
            <a:avLst/>
          </a:prstGeom>
          <a:ln w="3175" cap="flat" cmpd="sng" algn="ctr">
            <a:solidFill>
              <a:schemeClr val="tx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0800000">
            <a:off x="2043113" y="2720975"/>
            <a:ext cx="5334000" cy="1588"/>
          </a:xfrm>
          <a:prstGeom prst="line">
            <a:avLst/>
          </a:prstGeom>
          <a:ln w="3175" cap="flat" cmpd="sng" algn="ctr">
            <a:solidFill>
              <a:schemeClr val="tx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10800000">
            <a:off x="2044700" y="2187575"/>
            <a:ext cx="5334000" cy="1588"/>
          </a:xfrm>
          <a:prstGeom prst="line">
            <a:avLst/>
          </a:prstGeom>
          <a:ln w="3175" cap="flat" cmpd="sng" algn="ctr">
            <a:solidFill>
              <a:schemeClr val="tx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8" name="Rectangle 27"/>
          <p:cNvSpPr>
            <a:spLocks noChangeArrowheads="1"/>
          </p:cNvSpPr>
          <p:nvPr/>
        </p:nvSpPr>
        <p:spPr bwMode="auto">
          <a:xfrm>
            <a:off x="2508250" y="4527550"/>
            <a:ext cx="381000" cy="863600"/>
          </a:xfrm>
          <a:prstGeom prst="rect">
            <a:avLst/>
          </a:prstGeom>
          <a:solidFill>
            <a:srgbClr val="77933C"/>
          </a:solidFill>
          <a:ln w="9525">
            <a:noFill/>
            <a:miter lim="800000"/>
            <a:headEnd/>
            <a:tailEnd/>
          </a:ln>
          <a:effectLst>
            <a:outerShdw dist="23000" dir="5400000" rotWithShape="0">
              <a:srgbClr val="808080">
                <a:alpha val="34999"/>
              </a:srgbClr>
            </a:outerShdw>
          </a:effectLst>
        </p:spPr>
        <p:txBody>
          <a:bodyPr anchor="ctr"/>
          <a:lstStyle/>
          <a:p>
            <a:pPr algn="ctr" defTabSz="457200"/>
            <a:endParaRPr lang="en-US">
              <a:solidFill>
                <a:srgbClr val="FFFFFF"/>
              </a:solidFill>
              <a:latin typeface="Cambria" pitchFamily="-65" charset="0"/>
              <a:ea typeface="ＭＳ Ｐゴシック" pitchFamily="-65" charset="-128"/>
              <a:cs typeface="+mn-cs"/>
            </a:endParaRPr>
          </a:p>
        </p:txBody>
      </p:sp>
      <p:sp>
        <p:nvSpPr>
          <p:cNvPr id="29" name="Rectangle 28"/>
          <p:cNvSpPr/>
          <p:nvPr/>
        </p:nvSpPr>
        <p:spPr>
          <a:xfrm>
            <a:off x="2508250" y="4527550"/>
            <a:ext cx="381000" cy="319088"/>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ＭＳ Ｐゴシック" pitchFamily="-65" charset="-128"/>
            </a:endParaRPr>
          </a:p>
        </p:txBody>
      </p:sp>
      <p:sp>
        <p:nvSpPr>
          <p:cNvPr id="35" name="Rectangle 34"/>
          <p:cNvSpPr>
            <a:spLocks noChangeArrowheads="1"/>
          </p:cNvSpPr>
          <p:nvPr/>
        </p:nvSpPr>
        <p:spPr bwMode="auto">
          <a:xfrm>
            <a:off x="2965450" y="4189413"/>
            <a:ext cx="381000" cy="1198562"/>
          </a:xfrm>
          <a:prstGeom prst="rect">
            <a:avLst/>
          </a:prstGeom>
          <a:solidFill>
            <a:srgbClr val="77933C"/>
          </a:solidFill>
          <a:ln w="9525">
            <a:noFill/>
            <a:miter lim="800000"/>
            <a:headEnd/>
            <a:tailEnd/>
          </a:ln>
          <a:effectLst>
            <a:outerShdw dist="23000" dir="5400000" rotWithShape="0">
              <a:srgbClr val="808080">
                <a:alpha val="34999"/>
              </a:srgbClr>
            </a:outerShdw>
          </a:effectLst>
        </p:spPr>
        <p:txBody>
          <a:bodyPr anchor="ctr"/>
          <a:lstStyle/>
          <a:p>
            <a:pPr algn="ctr" defTabSz="457200"/>
            <a:endParaRPr lang="en-US">
              <a:solidFill>
                <a:srgbClr val="FFFFFF"/>
              </a:solidFill>
              <a:latin typeface="Cambria" pitchFamily="-65" charset="0"/>
              <a:ea typeface="ＭＳ Ｐゴシック" pitchFamily="-65" charset="-128"/>
              <a:cs typeface="+mn-cs"/>
            </a:endParaRPr>
          </a:p>
        </p:txBody>
      </p:sp>
      <p:sp>
        <p:nvSpPr>
          <p:cNvPr id="36" name="Rectangle 35"/>
          <p:cNvSpPr/>
          <p:nvPr/>
        </p:nvSpPr>
        <p:spPr>
          <a:xfrm>
            <a:off x="2965450" y="4189413"/>
            <a:ext cx="381000" cy="604837"/>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ＭＳ Ｐゴシック" pitchFamily="-65" charset="-128"/>
            </a:endParaRPr>
          </a:p>
        </p:txBody>
      </p:sp>
      <p:sp>
        <p:nvSpPr>
          <p:cNvPr id="37" name="Rectangle 36"/>
          <p:cNvSpPr>
            <a:spLocks noChangeArrowheads="1"/>
          </p:cNvSpPr>
          <p:nvPr/>
        </p:nvSpPr>
        <p:spPr bwMode="auto">
          <a:xfrm>
            <a:off x="3422650" y="3787775"/>
            <a:ext cx="381000" cy="1598613"/>
          </a:xfrm>
          <a:prstGeom prst="rect">
            <a:avLst/>
          </a:prstGeom>
          <a:solidFill>
            <a:srgbClr val="77933C"/>
          </a:solidFill>
          <a:ln w="9525">
            <a:noFill/>
            <a:miter lim="800000"/>
            <a:headEnd/>
            <a:tailEnd/>
          </a:ln>
          <a:effectLst>
            <a:outerShdw dist="23000" dir="5400000" rotWithShape="0">
              <a:srgbClr val="808080">
                <a:alpha val="34999"/>
              </a:srgbClr>
            </a:outerShdw>
          </a:effectLst>
        </p:spPr>
        <p:txBody>
          <a:bodyPr anchor="ctr"/>
          <a:lstStyle/>
          <a:p>
            <a:pPr algn="ctr" defTabSz="457200"/>
            <a:endParaRPr lang="en-US">
              <a:solidFill>
                <a:srgbClr val="FFFFFF"/>
              </a:solidFill>
              <a:latin typeface="Cambria" pitchFamily="-65" charset="0"/>
              <a:ea typeface="ＭＳ Ｐゴシック" pitchFamily="-65" charset="-128"/>
              <a:cs typeface="+mn-cs"/>
            </a:endParaRPr>
          </a:p>
        </p:txBody>
      </p:sp>
      <p:sp>
        <p:nvSpPr>
          <p:cNvPr id="38" name="Rectangle 37"/>
          <p:cNvSpPr>
            <a:spLocks noChangeArrowheads="1"/>
          </p:cNvSpPr>
          <p:nvPr/>
        </p:nvSpPr>
        <p:spPr bwMode="auto">
          <a:xfrm>
            <a:off x="3879850" y="3465513"/>
            <a:ext cx="381000" cy="1922462"/>
          </a:xfrm>
          <a:prstGeom prst="rect">
            <a:avLst/>
          </a:prstGeom>
          <a:solidFill>
            <a:srgbClr val="77933C"/>
          </a:solidFill>
          <a:ln w="9525">
            <a:noFill/>
            <a:miter lim="800000"/>
            <a:headEnd/>
            <a:tailEnd/>
          </a:ln>
          <a:effectLst>
            <a:outerShdw dist="23000" dir="5400000" rotWithShape="0">
              <a:srgbClr val="808080">
                <a:alpha val="34999"/>
              </a:srgbClr>
            </a:outerShdw>
          </a:effectLst>
        </p:spPr>
        <p:txBody>
          <a:bodyPr anchor="ctr"/>
          <a:lstStyle/>
          <a:p>
            <a:pPr algn="ctr" defTabSz="457200"/>
            <a:endParaRPr lang="en-US">
              <a:solidFill>
                <a:srgbClr val="FFFFFF"/>
              </a:solidFill>
              <a:latin typeface="Cambria" pitchFamily="-65" charset="0"/>
              <a:ea typeface="ＭＳ Ｐゴシック" pitchFamily="-65" charset="-128"/>
              <a:cs typeface="+mn-cs"/>
            </a:endParaRPr>
          </a:p>
        </p:txBody>
      </p:sp>
      <p:sp>
        <p:nvSpPr>
          <p:cNvPr id="39" name="Rectangle 38"/>
          <p:cNvSpPr>
            <a:spLocks noChangeArrowheads="1"/>
          </p:cNvSpPr>
          <p:nvPr/>
        </p:nvSpPr>
        <p:spPr bwMode="auto">
          <a:xfrm>
            <a:off x="4337050" y="3121025"/>
            <a:ext cx="381000" cy="2263775"/>
          </a:xfrm>
          <a:prstGeom prst="rect">
            <a:avLst/>
          </a:prstGeom>
          <a:solidFill>
            <a:srgbClr val="77933C"/>
          </a:solidFill>
          <a:ln w="9525">
            <a:noFill/>
            <a:miter lim="800000"/>
            <a:headEnd/>
            <a:tailEnd/>
          </a:ln>
          <a:effectLst>
            <a:outerShdw dist="23000" dir="5400000" rotWithShape="0">
              <a:srgbClr val="808080">
                <a:alpha val="34999"/>
              </a:srgbClr>
            </a:outerShdw>
          </a:effectLst>
        </p:spPr>
        <p:txBody>
          <a:bodyPr anchor="ctr"/>
          <a:lstStyle/>
          <a:p>
            <a:pPr algn="ctr" defTabSz="457200"/>
            <a:endParaRPr lang="en-US">
              <a:solidFill>
                <a:srgbClr val="FFFFFF"/>
              </a:solidFill>
              <a:latin typeface="Cambria" pitchFamily="-65" charset="0"/>
              <a:ea typeface="ＭＳ Ｐゴシック" pitchFamily="-65" charset="-128"/>
              <a:cs typeface="+mn-cs"/>
            </a:endParaRPr>
          </a:p>
        </p:txBody>
      </p:sp>
      <p:sp>
        <p:nvSpPr>
          <p:cNvPr id="40" name="Rectangle 39"/>
          <p:cNvSpPr>
            <a:spLocks noChangeArrowheads="1"/>
          </p:cNvSpPr>
          <p:nvPr/>
        </p:nvSpPr>
        <p:spPr bwMode="auto">
          <a:xfrm>
            <a:off x="4794250" y="2689225"/>
            <a:ext cx="381000" cy="2693988"/>
          </a:xfrm>
          <a:prstGeom prst="rect">
            <a:avLst/>
          </a:prstGeom>
          <a:solidFill>
            <a:srgbClr val="77933C"/>
          </a:solidFill>
          <a:ln w="9525">
            <a:noFill/>
            <a:miter lim="800000"/>
            <a:headEnd/>
            <a:tailEnd/>
          </a:ln>
          <a:effectLst>
            <a:outerShdw dist="23000" dir="5400000" rotWithShape="0">
              <a:srgbClr val="808080">
                <a:alpha val="34999"/>
              </a:srgbClr>
            </a:outerShdw>
          </a:effectLst>
        </p:spPr>
        <p:txBody>
          <a:bodyPr anchor="ctr"/>
          <a:lstStyle/>
          <a:p>
            <a:pPr algn="ctr" defTabSz="457200"/>
            <a:endParaRPr lang="en-US">
              <a:solidFill>
                <a:srgbClr val="FFFFFF"/>
              </a:solidFill>
              <a:latin typeface="Cambria" pitchFamily="-65" charset="0"/>
              <a:ea typeface="ＭＳ Ｐゴシック" pitchFamily="-65" charset="-128"/>
              <a:cs typeface="+mn-cs"/>
            </a:endParaRPr>
          </a:p>
        </p:txBody>
      </p:sp>
      <p:sp>
        <p:nvSpPr>
          <p:cNvPr id="41" name="Rectangle 40"/>
          <p:cNvSpPr>
            <a:spLocks noChangeArrowheads="1"/>
          </p:cNvSpPr>
          <p:nvPr/>
        </p:nvSpPr>
        <p:spPr bwMode="auto">
          <a:xfrm>
            <a:off x="5251450" y="2220913"/>
            <a:ext cx="381000" cy="3167062"/>
          </a:xfrm>
          <a:prstGeom prst="rect">
            <a:avLst/>
          </a:prstGeom>
          <a:solidFill>
            <a:srgbClr val="77933C"/>
          </a:solidFill>
          <a:ln w="9525">
            <a:noFill/>
            <a:miter lim="800000"/>
            <a:headEnd/>
            <a:tailEnd/>
          </a:ln>
          <a:effectLst>
            <a:outerShdw dist="23000" dir="5400000" rotWithShape="0">
              <a:srgbClr val="808080">
                <a:alpha val="34999"/>
              </a:srgbClr>
            </a:outerShdw>
          </a:effectLst>
        </p:spPr>
        <p:txBody>
          <a:bodyPr anchor="ctr"/>
          <a:lstStyle/>
          <a:p>
            <a:pPr algn="ctr" defTabSz="457200"/>
            <a:endParaRPr lang="en-US">
              <a:solidFill>
                <a:srgbClr val="FFFFFF"/>
              </a:solidFill>
              <a:latin typeface="Cambria" pitchFamily="-65" charset="0"/>
              <a:ea typeface="ＭＳ Ｐゴシック" pitchFamily="-65" charset="-128"/>
              <a:cs typeface="+mn-cs"/>
            </a:endParaRPr>
          </a:p>
        </p:txBody>
      </p:sp>
      <p:sp>
        <p:nvSpPr>
          <p:cNvPr id="42" name="Rectangle 41"/>
          <p:cNvSpPr>
            <a:spLocks noChangeArrowheads="1"/>
          </p:cNvSpPr>
          <p:nvPr/>
        </p:nvSpPr>
        <p:spPr bwMode="auto">
          <a:xfrm>
            <a:off x="5708650" y="1925638"/>
            <a:ext cx="381000" cy="3462337"/>
          </a:xfrm>
          <a:prstGeom prst="rect">
            <a:avLst/>
          </a:prstGeom>
          <a:solidFill>
            <a:srgbClr val="77933C"/>
          </a:solidFill>
          <a:ln w="9525">
            <a:noFill/>
            <a:miter lim="800000"/>
            <a:headEnd/>
            <a:tailEnd/>
          </a:ln>
          <a:effectLst>
            <a:outerShdw dist="23000" dir="5400000" rotWithShape="0">
              <a:srgbClr val="808080">
                <a:alpha val="34999"/>
              </a:srgbClr>
            </a:outerShdw>
          </a:effectLst>
        </p:spPr>
        <p:txBody>
          <a:bodyPr anchor="ctr"/>
          <a:lstStyle/>
          <a:p>
            <a:pPr algn="ctr" defTabSz="457200"/>
            <a:endParaRPr lang="en-US">
              <a:solidFill>
                <a:srgbClr val="FFFFFF"/>
              </a:solidFill>
              <a:latin typeface="Cambria" pitchFamily="-65" charset="0"/>
              <a:ea typeface="ＭＳ Ｐゴシック" pitchFamily="-65" charset="-128"/>
              <a:cs typeface="+mn-cs"/>
            </a:endParaRPr>
          </a:p>
        </p:txBody>
      </p:sp>
      <p:sp>
        <p:nvSpPr>
          <p:cNvPr id="43" name="Rectangle 42"/>
          <p:cNvSpPr>
            <a:spLocks noChangeArrowheads="1"/>
          </p:cNvSpPr>
          <p:nvPr/>
        </p:nvSpPr>
        <p:spPr bwMode="auto">
          <a:xfrm>
            <a:off x="6183313" y="1535113"/>
            <a:ext cx="381000" cy="3854450"/>
          </a:xfrm>
          <a:prstGeom prst="rect">
            <a:avLst/>
          </a:prstGeom>
          <a:solidFill>
            <a:srgbClr val="77933C"/>
          </a:solidFill>
          <a:ln w="9525">
            <a:noFill/>
            <a:miter lim="800000"/>
            <a:headEnd/>
            <a:tailEnd/>
          </a:ln>
          <a:effectLst>
            <a:outerShdw dist="23000" dir="5400000" rotWithShape="0">
              <a:srgbClr val="808080">
                <a:alpha val="34999"/>
              </a:srgbClr>
            </a:outerShdw>
          </a:effectLst>
        </p:spPr>
        <p:txBody>
          <a:bodyPr anchor="ctr"/>
          <a:lstStyle/>
          <a:p>
            <a:pPr algn="ctr" defTabSz="457200"/>
            <a:endParaRPr lang="en-US">
              <a:solidFill>
                <a:srgbClr val="FFFFFF"/>
              </a:solidFill>
              <a:latin typeface="Cambria" pitchFamily="-65" charset="0"/>
              <a:ea typeface="ＭＳ Ｐゴシック" pitchFamily="-65" charset="-128"/>
              <a:cs typeface="+mn-cs"/>
            </a:endParaRPr>
          </a:p>
        </p:txBody>
      </p:sp>
      <p:sp>
        <p:nvSpPr>
          <p:cNvPr id="44" name="Rectangle 43"/>
          <p:cNvSpPr>
            <a:spLocks noChangeArrowheads="1"/>
          </p:cNvSpPr>
          <p:nvPr/>
        </p:nvSpPr>
        <p:spPr bwMode="auto">
          <a:xfrm>
            <a:off x="6642100" y="1174750"/>
            <a:ext cx="381000" cy="4213225"/>
          </a:xfrm>
          <a:prstGeom prst="rect">
            <a:avLst/>
          </a:prstGeom>
          <a:solidFill>
            <a:srgbClr val="77933C"/>
          </a:solidFill>
          <a:ln w="9525">
            <a:noFill/>
            <a:miter lim="800000"/>
            <a:headEnd/>
            <a:tailEnd/>
          </a:ln>
          <a:effectLst>
            <a:outerShdw dist="23000" dir="5400000" rotWithShape="0">
              <a:srgbClr val="808080">
                <a:alpha val="34999"/>
              </a:srgbClr>
            </a:outerShdw>
          </a:effectLst>
        </p:spPr>
        <p:txBody>
          <a:bodyPr anchor="ctr"/>
          <a:lstStyle/>
          <a:p>
            <a:pPr algn="ctr" defTabSz="457200"/>
            <a:endParaRPr lang="en-US">
              <a:solidFill>
                <a:srgbClr val="FFFFFF"/>
              </a:solidFill>
              <a:latin typeface="Cambria" pitchFamily="-65" charset="0"/>
              <a:ea typeface="ＭＳ Ｐゴシック" pitchFamily="-65" charset="-128"/>
              <a:cs typeface="+mn-cs"/>
            </a:endParaRPr>
          </a:p>
        </p:txBody>
      </p:sp>
      <p:sp>
        <p:nvSpPr>
          <p:cNvPr id="45" name="Rectangle 44"/>
          <p:cNvSpPr/>
          <p:nvPr/>
        </p:nvSpPr>
        <p:spPr>
          <a:xfrm>
            <a:off x="3422650" y="3787775"/>
            <a:ext cx="381000" cy="935038"/>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ＭＳ Ｐゴシック" pitchFamily="-65" charset="-128"/>
            </a:endParaRPr>
          </a:p>
        </p:txBody>
      </p:sp>
      <p:sp>
        <p:nvSpPr>
          <p:cNvPr id="46" name="Rectangle 45"/>
          <p:cNvSpPr/>
          <p:nvPr/>
        </p:nvSpPr>
        <p:spPr>
          <a:xfrm>
            <a:off x="6642100" y="1174750"/>
            <a:ext cx="381000" cy="3216275"/>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ＭＳ Ｐゴシック" pitchFamily="-65" charset="-128"/>
            </a:endParaRPr>
          </a:p>
        </p:txBody>
      </p:sp>
      <p:sp>
        <p:nvSpPr>
          <p:cNvPr id="47" name="Rectangle 46"/>
          <p:cNvSpPr/>
          <p:nvPr/>
        </p:nvSpPr>
        <p:spPr>
          <a:xfrm>
            <a:off x="6183313" y="1535113"/>
            <a:ext cx="381000" cy="2916237"/>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ＭＳ Ｐゴシック" pitchFamily="-65" charset="-128"/>
            </a:endParaRPr>
          </a:p>
        </p:txBody>
      </p:sp>
      <p:sp>
        <p:nvSpPr>
          <p:cNvPr id="48" name="Rectangle 47"/>
          <p:cNvSpPr/>
          <p:nvPr/>
        </p:nvSpPr>
        <p:spPr>
          <a:xfrm>
            <a:off x="5708650" y="1925638"/>
            <a:ext cx="381000" cy="2543175"/>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ＭＳ Ｐゴシック" pitchFamily="-65" charset="-128"/>
            </a:endParaRPr>
          </a:p>
        </p:txBody>
      </p:sp>
      <p:sp>
        <p:nvSpPr>
          <p:cNvPr id="49" name="Rectangle 48"/>
          <p:cNvSpPr/>
          <p:nvPr/>
        </p:nvSpPr>
        <p:spPr>
          <a:xfrm>
            <a:off x="5251450" y="2220913"/>
            <a:ext cx="381000" cy="2306637"/>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ＭＳ Ｐゴシック" pitchFamily="-65" charset="-128"/>
            </a:endParaRPr>
          </a:p>
        </p:txBody>
      </p:sp>
      <p:sp>
        <p:nvSpPr>
          <p:cNvPr id="50" name="Rectangle 49"/>
          <p:cNvSpPr/>
          <p:nvPr/>
        </p:nvSpPr>
        <p:spPr>
          <a:xfrm>
            <a:off x="4794250" y="2689225"/>
            <a:ext cx="381000" cy="1927225"/>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ＭＳ Ｐゴシック" pitchFamily="-65" charset="-128"/>
            </a:endParaRPr>
          </a:p>
        </p:txBody>
      </p:sp>
      <p:sp>
        <p:nvSpPr>
          <p:cNvPr id="51" name="Rectangle 50"/>
          <p:cNvSpPr/>
          <p:nvPr/>
        </p:nvSpPr>
        <p:spPr>
          <a:xfrm>
            <a:off x="4333875" y="3121025"/>
            <a:ext cx="381000" cy="1512888"/>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ＭＳ Ｐゴシック" pitchFamily="-65" charset="-128"/>
            </a:endParaRPr>
          </a:p>
        </p:txBody>
      </p:sp>
      <p:sp>
        <p:nvSpPr>
          <p:cNvPr id="52" name="Rectangle 51"/>
          <p:cNvSpPr/>
          <p:nvPr/>
        </p:nvSpPr>
        <p:spPr>
          <a:xfrm>
            <a:off x="3879850" y="3465513"/>
            <a:ext cx="381000" cy="1214437"/>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ＭＳ Ｐゴシック" pitchFamily="-65" charset="-128"/>
            </a:endParaRPr>
          </a:p>
        </p:txBody>
      </p:sp>
      <p:grpSp>
        <p:nvGrpSpPr>
          <p:cNvPr id="2" name="Group 89"/>
          <p:cNvGrpSpPr>
            <a:grpSpLocks/>
          </p:cNvGrpSpPr>
          <p:nvPr/>
        </p:nvGrpSpPr>
        <p:grpSpPr bwMode="auto">
          <a:xfrm>
            <a:off x="2451100" y="5434013"/>
            <a:ext cx="4629150" cy="260350"/>
            <a:chOff x="2436329" y="5240899"/>
            <a:chExt cx="4630050" cy="261610"/>
          </a:xfrm>
        </p:grpSpPr>
        <p:sp>
          <p:nvSpPr>
            <p:cNvPr id="49245" name="TextBox 53"/>
            <p:cNvSpPr txBox="1">
              <a:spLocks noChangeArrowheads="1"/>
            </p:cNvSpPr>
            <p:nvPr/>
          </p:nvSpPr>
          <p:spPr bwMode="auto">
            <a:xfrm>
              <a:off x="2436329" y="5240899"/>
              <a:ext cx="497101" cy="261610"/>
            </a:xfrm>
            <a:prstGeom prst="rect">
              <a:avLst/>
            </a:prstGeom>
            <a:noFill/>
            <a:ln w="9525">
              <a:noFill/>
              <a:miter lim="800000"/>
              <a:headEnd/>
              <a:tailEnd/>
            </a:ln>
          </p:spPr>
          <p:txBody>
            <a:bodyPr wrap="none">
              <a:spAutoFit/>
            </a:bodyPr>
            <a:lstStyle/>
            <a:p>
              <a:pPr defTabSz="457200"/>
              <a:r>
                <a:rPr lang="en-US" sz="1100">
                  <a:solidFill>
                    <a:prstClr val="white"/>
                  </a:solidFill>
                  <a:latin typeface="Cambria" pitchFamily="-65" charset="0"/>
                  <a:ea typeface="ＭＳ Ｐゴシック" pitchFamily="-65" charset="-128"/>
                  <a:cs typeface="+mn-cs"/>
                </a:rPr>
                <a:t>2011</a:t>
              </a:r>
            </a:p>
          </p:txBody>
        </p:sp>
        <p:sp>
          <p:nvSpPr>
            <p:cNvPr id="49246" name="TextBox 55"/>
            <p:cNvSpPr txBox="1">
              <a:spLocks noChangeArrowheads="1"/>
            </p:cNvSpPr>
            <p:nvPr/>
          </p:nvSpPr>
          <p:spPr bwMode="auto">
            <a:xfrm>
              <a:off x="2895546" y="5240899"/>
              <a:ext cx="497101" cy="261610"/>
            </a:xfrm>
            <a:prstGeom prst="rect">
              <a:avLst/>
            </a:prstGeom>
            <a:noFill/>
            <a:ln w="9525">
              <a:noFill/>
              <a:miter lim="800000"/>
              <a:headEnd/>
              <a:tailEnd/>
            </a:ln>
          </p:spPr>
          <p:txBody>
            <a:bodyPr wrap="none">
              <a:spAutoFit/>
            </a:bodyPr>
            <a:lstStyle/>
            <a:p>
              <a:pPr defTabSz="457200"/>
              <a:r>
                <a:rPr lang="en-US" sz="1100">
                  <a:solidFill>
                    <a:prstClr val="white"/>
                  </a:solidFill>
                  <a:latin typeface="Cambria" pitchFamily="-65" charset="0"/>
                  <a:ea typeface="ＭＳ Ｐゴシック" pitchFamily="-65" charset="-128"/>
                  <a:cs typeface="+mn-cs"/>
                </a:rPr>
                <a:t>2012</a:t>
              </a:r>
            </a:p>
          </p:txBody>
        </p:sp>
        <p:sp>
          <p:nvSpPr>
            <p:cNvPr id="49247" name="TextBox 56"/>
            <p:cNvSpPr txBox="1">
              <a:spLocks noChangeArrowheads="1"/>
            </p:cNvSpPr>
            <p:nvPr/>
          </p:nvSpPr>
          <p:spPr bwMode="auto">
            <a:xfrm>
              <a:off x="3354763" y="5240899"/>
              <a:ext cx="497101" cy="261610"/>
            </a:xfrm>
            <a:prstGeom prst="rect">
              <a:avLst/>
            </a:prstGeom>
            <a:noFill/>
            <a:ln w="9525">
              <a:noFill/>
              <a:miter lim="800000"/>
              <a:headEnd/>
              <a:tailEnd/>
            </a:ln>
          </p:spPr>
          <p:txBody>
            <a:bodyPr wrap="none">
              <a:spAutoFit/>
            </a:bodyPr>
            <a:lstStyle/>
            <a:p>
              <a:pPr defTabSz="457200"/>
              <a:r>
                <a:rPr lang="en-US" sz="1100">
                  <a:solidFill>
                    <a:prstClr val="white"/>
                  </a:solidFill>
                  <a:latin typeface="Cambria" pitchFamily="-65" charset="0"/>
                  <a:ea typeface="ＭＳ Ｐゴシック" pitchFamily="-65" charset="-128"/>
                  <a:cs typeface="+mn-cs"/>
                </a:rPr>
                <a:t>2013</a:t>
              </a:r>
            </a:p>
          </p:txBody>
        </p:sp>
        <p:sp>
          <p:nvSpPr>
            <p:cNvPr id="49248" name="TextBox 57"/>
            <p:cNvSpPr txBox="1">
              <a:spLocks noChangeArrowheads="1"/>
            </p:cNvSpPr>
            <p:nvPr/>
          </p:nvSpPr>
          <p:spPr bwMode="auto">
            <a:xfrm>
              <a:off x="3813980" y="5240899"/>
              <a:ext cx="497101" cy="261610"/>
            </a:xfrm>
            <a:prstGeom prst="rect">
              <a:avLst/>
            </a:prstGeom>
            <a:noFill/>
            <a:ln w="9525">
              <a:noFill/>
              <a:miter lim="800000"/>
              <a:headEnd/>
              <a:tailEnd/>
            </a:ln>
          </p:spPr>
          <p:txBody>
            <a:bodyPr wrap="none">
              <a:spAutoFit/>
            </a:bodyPr>
            <a:lstStyle/>
            <a:p>
              <a:pPr defTabSz="457200"/>
              <a:r>
                <a:rPr lang="en-US" sz="1100">
                  <a:solidFill>
                    <a:prstClr val="white"/>
                  </a:solidFill>
                  <a:latin typeface="Cambria" pitchFamily="-65" charset="0"/>
                  <a:ea typeface="ＭＳ Ｐゴシック" pitchFamily="-65" charset="-128"/>
                  <a:cs typeface="+mn-cs"/>
                </a:rPr>
                <a:t>2014</a:t>
              </a:r>
            </a:p>
          </p:txBody>
        </p:sp>
        <p:sp>
          <p:nvSpPr>
            <p:cNvPr id="49249" name="TextBox 58"/>
            <p:cNvSpPr txBox="1">
              <a:spLocks noChangeArrowheads="1"/>
            </p:cNvSpPr>
            <p:nvPr/>
          </p:nvSpPr>
          <p:spPr bwMode="auto">
            <a:xfrm>
              <a:off x="4273197" y="5240899"/>
              <a:ext cx="497101" cy="261610"/>
            </a:xfrm>
            <a:prstGeom prst="rect">
              <a:avLst/>
            </a:prstGeom>
            <a:noFill/>
            <a:ln w="9525">
              <a:noFill/>
              <a:miter lim="800000"/>
              <a:headEnd/>
              <a:tailEnd/>
            </a:ln>
          </p:spPr>
          <p:txBody>
            <a:bodyPr wrap="none">
              <a:spAutoFit/>
            </a:bodyPr>
            <a:lstStyle/>
            <a:p>
              <a:pPr defTabSz="457200"/>
              <a:r>
                <a:rPr lang="en-US" sz="1100">
                  <a:solidFill>
                    <a:prstClr val="white"/>
                  </a:solidFill>
                  <a:latin typeface="Cambria" pitchFamily="-65" charset="0"/>
                  <a:ea typeface="ＭＳ Ｐゴシック" pitchFamily="-65" charset="-128"/>
                  <a:cs typeface="+mn-cs"/>
                </a:rPr>
                <a:t>2015</a:t>
              </a:r>
            </a:p>
          </p:txBody>
        </p:sp>
        <p:sp>
          <p:nvSpPr>
            <p:cNvPr id="49250" name="TextBox 59"/>
            <p:cNvSpPr txBox="1">
              <a:spLocks noChangeArrowheads="1"/>
            </p:cNvSpPr>
            <p:nvPr/>
          </p:nvSpPr>
          <p:spPr bwMode="auto">
            <a:xfrm>
              <a:off x="4732414" y="5240899"/>
              <a:ext cx="497101" cy="261610"/>
            </a:xfrm>
            <a:prstGeom prst="rect">
              <a:avLst/>
            </a:prstGeom>
            <a:noFill/>
            <a:ln w="9525">
              <a:noFill/>
              <a:miter lim="800000"/>
              <a:headEnd/>
              <a:tailEnd/>
            </a:ln>
          </p:spPr>
          <p:txBody>
            <a:bodyPr wrap="none">
              <a:spAutoFit/>
            </a:bodyPr>
            <a:lstStyle/>
            <a:p>
              <a:pPr defTabSz="457200"/>
              <a:r>
                <a:rPr lang="en-US" sz="1100">
                  <a:solidFill>
                    <a:prstClr val="white"/>
                  </a:solidFill>
                  <a:latin typeface="Cambria" pitchFamily="-65" charset="0"/>
                  <a:ea typeface="ＭＳ Ｐゴシック" pitchFamily="-65" charset="-128"/>
                  <a:cs typeface="+mn-cs"/>
                </a:rPr>
                <a:t>2016</a:t>
              </a:r>
            </a:p>
          </p:txBody>
        </p:sp>
        <p:sp>
          <p:nvSpPr>
            <p:cNvPr id="49251" name="TextBox 60"/>
            <p:cNvSpPr txBox="1">
              <a:spLocks noChangeArrowheads="1"/>
            </p:cNvSpPr>
            <p:nvPr/>
          </p:nvSpPr>
          <p:spPr bwMode="auto">
            <a:xfrm>
              <a:off x="5191631" y="5240899"/>
              <a:ext cx="497101" cy="261610"/>
            </a:xfrm>
            <a:prstGeom prst="rect">
              <a:avLst/>
            </a:prstGeom>
            <a:noFill/>
            <a:ln w="9525">
              <a:noFill/>
              <a:miter lim="800000"/>
              <a:headEnd/>
              <a:tailEnd/>
            </a:ln>
          </p:spPr>
          <p:txBody>
            <a:bodyPr wrap="none">
              <a:spAutoFit/>
            </a:bodyPr>
            <a:lstStyle/>
            <a:p>
              <a:pPr defTabSz="457200"/>
              <a:r>
                <a:rPr lang="en-US" sz="1100">
                  <a:solidFill>
                    <a:prstClr val="white"/>
                  </a:solidFill>
                  <a:latin typeface="Cambria" pitchFamily="-65" charset="0"/>
                  <a:ea typeface="ＭＳ Ｐゴシック" pitchFamily="-65" charset="-128"/>
                  <a:cs typeface="+mn-cs"/>
                </a:rPr>
                <a:t>2017</a:t>
              </a:r>
            </a:p>
          </p:txBody>
        </p:sp>
        <p:sp>
          <p:nvSpPr>
            <p:cNvPr id="49252" name="TextBox 61"/>
            <p:cNvSpPr txBox="1">
              <a:spLocks noChangeArrowheads="1"/>
            </p:cNvSpPr>
            <p:nvPr/>
          </p:nvSpPr>
          <p:spPr bwMode="auto">
            <a:xfrm>
              <a:off x="5650848" y="5240899"/>
              <a:ext cx="497101" cy="261610"/>
            </a:xfrm>
            <a:prstGeom prst="rect">
              <a:avLst/>
            </a:prstGeom>
            <a:noFill/>
            <a:ln w="9525">
              <a:noFill/>
              <a:miter lim="800000"/>
              <a:headEnd/>
              <a:tailEnd/>
            </a:ln>
          </p:spPr>
          <p:txBody>
            <a:bodyPr wrap="none">
              <a:spAutoFit/>
            </a:bodyPr>
            <a:lstStyle/>
            <a:p>
              <a:pPr defTabSz="457200"/>
              <a:r>
                <a:rPr lang="en-US" sz="1100">
                  <a:solidFill>
                    <a:prstClr val="white"/>
                  </a:solidFill>
                  <a:latin typeface="Cambria" pitchFamily="-65" charset="0"/>
                  <a:ea typeface="ＭＳ Ｐゴシック" pitchFamily="-65" charset="-128"/>
                  <a:cs typeface="+mn-cs"/>
                </a:rPr>
                <a:t>2018</a:t>
              </a:r>
            </a:p>
          </p:txBody>
        </p:sp>
        <p:sp>
          <p:nvSpPr>
            <p:cNvPr id="49253" name="TextBox 62"/>
            <p:cNvSpPr txBox="1">
              <a:spLocks noChangeArrowheads="1"/>
            </p:cNvSpPr>
            <p:nvPr/>
          </p:nvSpPr>
          <p:spPr bwMode="auto">
            <a:xfrm>
              <a:off x="6110065" y="5240899"/>
              <a:ext cx="497101" cy="261610"/>
            </a:xfrm>
            <a:prstGeom prst="rect">
              <a:avLst/>
            </a:prstGeom>
            <a:noFill/>
            <a:ln w="9525">
              <a:noFill/>
              <a:miter lim="800000"/>
              <a:headEnd/>
              <a:tailEnd/>
            </a:ln>
          </p:spPr>
          <p:txBody>
            <a:bodyPr wrap="none">
              <a:spAutoFit/>
            </a:bodyPr>
            <a:lstStyle/>
            <a:p>
              <a:pPr defTabSz="457200"/>
              <a:r>
                <a:rPr lang="en-US" sz="1100">
                  <a:solidFill>
                    <a:prstClr val="white"/>
                  </a:solidFill>
                  <a:latin typeface="Cambria" pitchFamily="-65" charset="0"/>
                  <a:ea typeface="ＭＳ Ｐゴシック" pitchFamily="-65" charset="-128"/>
                  <a:cs typeface="+mn-cs"/>
                </a:rPr>
                <a:t>2019</a:t>
              </a:r>
            </a:p>
          </p:txBody>
        </p:sp>
        <p:sp>
          <p:nvSpPr>
            <p:cNvPr id="49254" name="TextBox 63"/>
            <p:cNvSpPr txBox="1">
              <a:spLocks noChangeArrowheads="1"/>
            </p:cNvSpPr>
            <p:nvPr/>
          </p:nvSpPr>
          <p:spPr bwMode="auto">
            <a:xfrm>
              <a:off x="6569278" y="5240899"/>
              <a:ext cx="497101" cy="261610"/>
            </a:xfrm>
            <a:prstGeom prst="rect">
              <a:avLst/>
            </a:prstGeom>
            <a:noFill/>
            <a:ln w="9525">
              <a:noFill/>
              <a:miter lim="800000"/>
              <a:headEnd/>
              <a:tailEnd/>
            </a:ln>
          </p:spPr>
          <p:txBody>
            <a:bodyPr wrap="none">
              <a:spAutoFit/>
            </a:bodyPr>
            <a:lstStyle/>
            <a:p>
              <a:pPr defTabSz="457200"/>
              <a:r>
                <a:rPr lang="en-US" sz="1100">
                  <a:solidFill>
                    <a:prstClr val="white"/>
                  </a:solidFill>
                  <a:latin typeface="Cambria" pitchFamily="-65" charset="0"/>
                  <a:ea typeface="ＭＳ Ｐゴシック" pitchFamily="-65" charset="-128"/>
                  <a:cs typeface="+mn-cs"/>
                </a:rPr>
                <a:t>2020</a:t>
              </a:r>
            </a:p>
          </p:txBody>
        </p:sp>
      </p:grpSp>
      <p:sp>
        <p:nvSpPr>
          <p:cNvPr id="71" name="TextBox 70"/>
          <p:cNvSpPr txBox="1">
            <a:spLocks noChangeArrowheads="1"/>
          </p:cNvSpPr>
          <p:nvPr/>
        </p:nvSpPr>
        <p:spPr bwMode="auto">
          <a:xfrm>
            <a:off x="2451100" y="5124450"/>
            <a:ext cx="466725" cy="231775"/>
          </a:xfrm>
          <a:prstGeom prst="rect">
            <a:avLst/>
          </a:prstGeom>
          <a:noFill/>
          <a:ln w="9525">
            <a:noFill/>
            <a:miter lim="800000"/>
            <a:headEnd/>
            <a:tailEnd/>
          </a:ln>
        </p:spPr>
        <p:txBody>
          <a:bodyPr wrap="none">
            <a:spAutoFit/>
          </a:bodyPr>
          <a:lstStyle/>
          <a:p>
            <a:pPr algn="ctr" defTabSz="457200"/>
            <a:r>
              <a:rPr lang="en-US" sz="900">
                <a:solidFill>
                  <a:prstClr val="white"/>
                </a:solidFill>
                <a:latin typeface="Cambria" pitchFamily="-65" charset="0"/>
                <a:ea typeface="ＭＳ Ｐゴシック" pitchFamily="-65" charset="-128"/>
                <a:cs typeface="+mn-cs"/>
              </a:rPr>
              <a:t>3,480</a:t>
            </a:r>
          </a:p>
        </p:txBody>
      </p:sp>
      <p:sp>
        <p:nvSpPr>
          <p:cNvPr id="72" name="TextBox 71"/>
          <p:cNvSpPr txBox="1">
            <a:spLocks noChangeArrowheads="1"/>
          </p:cNvSpPr>
          <p:nvPr/>
        </p:nvSpPr>
        <p:spPr bwMode="auto">
          <a:xfrm>
            <a:off x="2909888" y="5124450"/>
            <a:ext cx="466725" cy="231775"/>
          </a:xfrm>
          <a:prstGeom prst="rect">
            <a:avLst/>
          </a:prstGeom>
          <a:noFill/>
          <a:ln w="9525">
            <a:noFill/>
            <a:miter lim="800000"/>
            <a:headEnd/>
            <a:tailEnd/>
          </a:ln>
        </p:spPr>
        <p:txBody>
          <a:bodyPr wrap="none">
            <a:spAutoFit/>
          </a:bodyPr>
          <a:lstStyle/>
          <a:p>
            <a:pPr algn="ctr" defTabSz="457200"/>
            <a:r>
              <a:rPr lang="en-US" sz="900">
                <a:solidFill>
                  <a:prstClr val="white"/>
                </a:solidFill>
                <a:latin typeface="Cambria" pitchFamily="-65" charset="0"/>
                <a:ea typeface="ＭＳ Ｐゴシック" pitchFamily="-65" charset="-128"/>
                <a:cs typeface="+mn-cs"/>
              </a:rPr>
              <a:t>3,514</a:t>
            </a:r>
          </a:p>
        </p:txBody>
      </p:sp>
      <p:sp>
        <p:nvSpPr>
          <p:cNvPr id="73" name="TextBox 72"/>
          <p:cNvSpPr txBox="1">
            <a:spLocks noChangeArrowheads="1"/>
          </p:cNvSpPr>
          <p:nvPr/>
        </p:nvSpPr>
        <p:spPr bwMode="auto">
          <a:xfrm>
            <a:off x="3370263" y="5124450"/>
            <a:ext cx="466725" cy="231775"/>
          </a:xfrm>
          <a:prstGeom prst="rect">
            <a:avLst/>
          </a:prstGeom>
          <a:noFill/>
          <a:ln w="9525">
            <a:noFill/>
            <a:miter lim="800000"/>
            <a:headEnd/>
            <a:tailEnd/>
          </a:ln>
        </p:spPr>
        <p:txBody>
          <a:bodyPr wrap="none">
            <a:spAutoFit/>
          </a:bodyPr>
          <a:lstStyle/>
          <a:p>
            <a:pPr algn="ctr" defTabSz="457200"/>
            <a:r>
              <a:rPr lang="en-US" sz="900">
                <a:solidFill>
                  <a:prstClr val="white"/>
                </a:solidFill>
                <a:latin typeface="Cambria" pitchFamily="-65" charset="0"/>
                <a:ea typeface="ＭＳ Ｐゴシック" pitchFamily="-65" charset="-128"/>
                <a:cs typeface="+mn-cs"/>
              </a:rPr>
              <a:t>3,550</a:t>
            </a:r>
          </a:p>
        </p:txBody>
      </p:sp>
      <p:sp>
        <p:nvSpPr>
          <p:cNvPr id="74" name="TextBox 73"/>
          <p:cNvSpPr txBox="1">
            <a:spLocks noChangeArrowheads="1"/>
          </p:cNvSpPr>
          <p:nvPr/>
        </p:nvSpPr>
        <p:spPr bwMode="auto">
          <a:xfrm>
            <a:off x="3829050" y="5124450"/>
            <a:ext cx="466725" cy="231775"/>
          </a:xfrm>
          <a:prstGeom prst="rect">
            <a:avLst/>
          </a:prstGeom>
          <a:noFill/>
          <a:ln w="9525">
            <a:noFill/>
            <a:miter lim="800000"/>
            <a:headEnd/>
            <a:tailEnd/>
          </a:ln>
        </p:spPr>
        <p:txBody>
          <a:bodyPr wrap="none">
            <a:spAutoFit/>
          </a:bodyPr>
          <a:lstStyle/>
          <a:p>
            <a:pPr algn="ctr" defTabSz="457200"/>
            <a:r>
              <a:rPr lang="en-US" sz="900">
                <a:solidFill>
                  <a:prstClr val="white"/>
                </a:solidFill>
                <a:latin typeface="Cambria" pitchFamily="-65" charset="0"/>
                <a:ea typeface="ＭＳ Ｐゴシック" pitchFamily="-65" charset="-128"/>
                <a:cs typeface="+mn-cs"/>
              </a:rPr>
              <a:t>3,585</a:t>
            </a:r>
          </a:p>
        </p:txBody>
      </p:sp>
      <p:sp>
        <p:nvSpPr>
          <p:cNvPr id="76" name="TextBox 75"/>
          <p:cNvSpPr txBox="1">
            <a:spLocks noChangeArrowheads="1"/>
          </p:cNvSpPr>
          <p:nvPr/>
        </p:nvSpPr>
        <p:spPr bwMode="auto">
          <a:xfrm>
            <a:off x="4289425" y="5124450"/>
            <a:ext cx="463550" cy="231775"/>
          </a:xfrm>
          <a:prstGeom prst="rect">
            <a:avLst/>
          </a:prstGeom>
          <a:noFill/>
          <a:ln w="9525">
            <a:noFill/>
            <a:miter lim="800000"/>
            <a:headEnd/>
            <a:tailEnd/>
          </a:ln>
        </p:spPr>
        <p:txBody>
          <a:bodyPr wrap="none">
            <a:spAutoFit/>
          </a:bodyPr>
          <a:lstStyle/>
          <a:p>
            <a:pPr algn="ctr" defTabSz="457200"/>
            <a:r>
              <a:rPr lang="en-US" sz="900">
                <a:solidFill>
                  <a:prstClr val="white"/>
                </a:solidFill>
                <a:latin typeface="Cambria" pitchFamily="-65" charset="0"/>
                <a:ea typeface="ＭＳ Ｐゴシック" pitchFamily="-65" charset="-128"/>
                <a:cs typeface="+mn-cs"/>
              </a:rPr>
              <a:t>3,621</a:t>
            </a:r>
          </a:p>
        </p:txBody>
      </p:sp>
      <p:sp>
        <p:nvSpPr>
          <p:cNvPr id="77" name="TextBox 76"/>
          <p:cNvSpPr txBox="1">
            <a:spLocks noChangeArrowheads="1"/>
          </p:cNvSpPr>
          <p:nvPr/>
        </p:nvSpPr>
        <p:spPr bwMode="auto">
          <a:xfrm>
            <a:off x="4745038" y="5124450"/>
            <a:ext cx="466725" cy="231775"/>
          </a:xfrm>
          <a:prstGeom prst="rect">
            <a:avLst/>
          </a:prstGeom>
          <a:noFill/>
          <a:ln w="9525">
            <a:noFill/>
            <a:miter lim="800000"/>
            <a:headEnd/>
            <a:tailEnd/>
          </a:ln>
        </p:spPr>
        <p:txBody>
          <a:bodyPr wrap="none">
            <a:spAutoFit/>
          </a:bodyPr>
          <a:lstStyle/>
          <a:p>
            <a:pPr algn="ctr" defTabSz="457200"/>
            <a:r>
              <a:rPr lang="en-US" sz="900">
                <a:solidFill>
                  <a:prstClr val="white"/>
                </a:solidFill>
                <a:latin typeface="Cambria" pitchFamily="-65" charset="0"/>
                <a:ea typeface="ＭＳ Ｐゴシック" pitchFamily="-65" charset="-128"/>
                <a:cs typeface="+mn-cs"/>
              </a:rPr>
              <a:t>3,657</a:t>
            </a:r>
          </a:p>
        </p:txBody>
      </p:sp>
      <p:sp>
        <p:nvSpPr>
          <p:cNvPr id="78" name="TextBox 77"/>
          <p:cNvSpPr txBox="1">
            <a:spLocks noChangeArrowheads="1"/>
          </p:cNvSpPr>
          <p:nvPr/>
        </p:nvSpPr>
        <p:spPr bwMode="auto">
          <a:xfrm>
            <a:off x="5205413" y="5124450"/>
            <a:ext cx="466725" cy="231775"/>
          </a:xfrm>
          <a:prstGeom prst="rect">
            <a:avLst/>
          </a:prstGeom>
          <a:noFill/>
          <a:ln w="9525">
            <a:noFill/>
            <a:miter lim="800000"/>
            <a:headEnd/>
            <a:tailEnd/>
          </a:ln>
        </p:spPr>
        <p:txBody>
          <a:bodyPr wrap="none">
            <a:spAutoFit/>
          </a:bodyPr>
          <a:lstStyle/>
          <a:p>
            <a:pPr algn="ctr" defTabSz="457200"/>
            <a:r>
              <a:rPr lang="en-US" sz="900">
                <a:solidFill>
                  <a:prstClr val="white"/>
                </a:solidFill>
                <a:latin typeface="Cambria" pitchFamily="-65" charset="0"/>
                <a:ea typeface="ＭＳ Ｐゴシック" pitchFamily="-65" charset="-128"/>
                <a:cs typeface="+mn-cs"/>
              </a:rPr>
              <a:t>3,694</a:t>
            </a:r>
          </a:p>
        </p:txBody>
      </p:sp>
      <p:sp>
        <p:nvSpPr>
          <p:cNvPr id="79" name="TextBox 78"/>
          <p:cNvSpPr txBox="1">
            <a:spLocks noChangeArrowheads="1"/>
          </p:cNvSpPr>
          <p:nvPr/>
        </p:nvSpPr>
        <p:spPr bwMode="auto">
          <a:xfrm>
            <a:off x="5664200" y="5124450"/>
            <a:ext cx="466725" cy="231775"/>
          </a:xfrm>
          <a:prstGeom prst="rect">
            <a:avLst/>
          </a:prstGeom>
          <a:noFill/>
          <a:ln w="9525">
            <a:noFill/>
            <a:miter lim="800000"/>
            <a:headEnd/>
            <a:tailEnd/>
          </a:ln>
        </p:spPr>
        <p:txBody>
          <a:bodyPr wrap="none">
            <a:spAutoFit/>
          </a:bodyPr>
          <a:lstStyle/>
          <a:p>
            <a:pPr algn="ctr" defTabSz="457200"/>
            <a:r>
              <a:rPr lang="en-US" sz="900">
                <a:solidFill>
                  <a:prstClr val="white"/>
                </a:solidFill>
                <a:latin typeface="Cambria" pitchFamily="-65" charset="0"/>
                <a:ea typeface="ＭＳ Ｐゴシック" pitchFamily="-65" charset="-128"/>
                <a:cs typeface="+mn-cs"/>
              </a:rPr>
              <a:t>3,730</a:t>
            </a:r>
          </a:p>
        </p:txBody>
      </p:sp>
      <p:sp>
        <p:nvSpPr>
          <p:cNvPr id="80" name="TextBox 79"/>
          <p:cNvSpPr txBox="1">
            <a:spLocks noChangeArrowheads="1"/>
          </p:cNvSpPr>
          <p:nvPr/>
        </p:nvSpPr>
        <p:spPr bwMode="auto">
          <a:xfrm>
            <a:off x="6124575" y="5124450"/>
            <a:ext cx="466725" cy="231775"/>
          </a:xfrm>
          <a:prstGeom prst="rect">
            <a:avLst/>
          </a:prstGeom>
          <a:noFill/>
          <a:ln w="9525">
            <a:noFill/>
            <a:miter lim="800000"/>
            <a:headEnd/>
            <a:tailEnd/>
          </a:ln>
        </p:spPr>
        <p:txBody>
          <a:bodyPr wrap="none">
            <a:spAutoFit/>
          </a:bodyPr>
          <a:lstStyle/>
          <a:p>
            <a:pPr algn="ctr" defTabSz="457200"/>
            <a:r>
              <a:rPr lang="en-US" sz="900">
                <a:solidFill>
                  <a:prstClr val="white"/>
                </a:solidFill>
                <a:latin typeface="Cambria" pitchFamily="-65" charset="0"/>
                <a:ea typeface="ＭＳ Ｐゴシック" pitchFamily="-65" charset="-128"/>
                <a:cs typeface="+mn-cs"/>
              </a:rPr>
              <a:t>3,767</a:t>
            </a:r>
          </a:p>
        </p:txBody>
      </p:sp>
      <p:sp>
        <p:nvSpPr>
          <p:cNvPr id="82" name="TextBox 81"/>
          <p:cNvSpPr txBox="1">
            <a:spLocks noChangeArrowheads="1"/>
          </p:cNvSpPr>
          <p:nvPr/>
        </p:nvSpPr>
        <p:spPr bwMode="auto">
          <a:xfrm>
            <a:off x="6583363" y="5124450"/>
            <a:ext cx="466725" cy="231775"/>
          </a:xfrm>
          <a:prstGeom prst="rect">
            <a:avLst/>
          </a:prstGeom>
          <a:noFill/>
          <a:ln w="9525">
            <a:noFill/>
            <a:miter lim="800000"/>
            <a:headEnd/>
            <a:tailEnd/>
          </a:ln>
        </p:spPr>
        <p:txBody>
          <a:bodyPr wrap="none">
            <a:spAutoFit/>
          </a:bodyPr>
          <a:lstStyle/>
          <a:p>
            <a:pPr algn="ctr" defTabSz="457200"/>
            <a:r>
              <a:rPr lang="en-US" sz="900">
                <a:solidFill>
                  <a:prstClr val="white"/>
                </a:solidFill>
                <a:latin typeface="Cambria" pitchFamily="-65" charset="0"/>
                <a:ea typeface="ＭＳ Ｐゴシック" pitchFamily="-65" charset="-128"/>
                <a:cs typeface="+mn-cs"/>
              </a:rPr>
              <a:t>3,805</a:t>
            </a:r>
          </a:p>
        </p:txBody>
      </p:sp>
      <p:grpSp>
        <p:nvGrpSpPr>
          <p:cNvPr id="3" name="Group 87"/>
          <p:cNvGrpSpPr>
            <a:grpSpLocks/>
          </p:cNvGrpSpPr>
          <p:nvPr/>
        </p:nvGrpSpPr>
        <p:grpSpPr bwMode="auto">
          <a:xfrm>
            <a:off x="1436688" y="1039813"/>
            <a:ext cx="525462" cy="3944937"/>
            <a:chOff x="1422026" y="848032"/>
            <a:chExt cx="526030" cy="3944302"/>
          </a:xfrm>
        </p:grpSpPr>
        <p:sp>
          <p:nvSpPr>
            <p:cNvPr id="49237" name="TextBox 64"/>
            <p:cNvSpPr txBox="1">
              <a:spLocks noChangeArrowheads="1"/>
            </p:cNvSpPr>
            <p:nvPr/>
          </p:nvSpPr>
          <p:spPr bwMode="auto">
            <a:xfrm>
              <a:off x="1422026" y="4530724"/>
              <a:ext cx="526030" cy="261610"/>
            </a:xfrm>
            <a:prstGeom prst="rect">
              <a:avLst/>
            </a:prstGeom>
            <a:noFill/>
            <a:ln w="9525">
              <a:noFill/>
              <a:miter lim="800000"/>
              <a:headEnd/>
              <a:tailEnd/>
            </a:ln>
          </p:spPr>
          <p:txBody>
            <a:bodyPr wrap="none">
              <a:spAutoFit/>
            </a:bodyPr>
            <a:lstStyle/>
            <a:p>
              <a:pPr defTabSz="457200"/>
              <a:r>
                <a:rPr lang="en-US" sz="1100">
                  <a:solidFill>
                    <a:prstClr val="white"/>
                  </a:solidFill>
                  <a:latin typeface="Cambria" pitchFamily="-65" charset="0"/>
                  <a:ea typeface="ＭＳ Ｐゴシック" pitchFamily="-65" charset="-128"/>
                  <a:cs typeface="+mn-cs"/>
                </a:rPr>
                <a:t>3,450</a:t>
              </a:r>
            </a:p>
          </p:txBody>
        </p:sp>
        <p:sp>
          <p:nvSpPr>
            <p:cNvPr id="49238" name="TextBox 65"/>
            <p:cNvSpPr txBox="1">
              <a:spLocks noChangeArrowheads="1"/>
            </p:cNvSpPr>
            <p:nvPr/>
          </p:nvSpPr>
          <p:spPr bwMode="auto">
            <a:xfrm>
              <a:off x="1422026" y="3997641"/>
              <a:ext cx="526030" cy="261610"/>
            </a:xfrm>
            <a:prstGeom prst="rect">
              <a:avLst/>
            </a:prstGeom>
            <a:noFill/>
            <a:ln w="9525">
              <a:noFill/>
              <a:miter lim="800000"/>
              <a:headEnd/>
              <a:tailEnd/>
            </a:ln>
          </p:spPr>
          <p:txBody>
            <a:bodyPr wrap="none">
              <a:spAutoFit/>
            </a:bodyPr>
            <a:lstStyle/>
            <a:p>
              <a:pPr defTabSz="457200"/>
              <a:r>
                <a:rPr lang="en-US" sz="1100">
                  <a:solidFill>
                    <a:prstClr val="white"/>
                  </a:solidFill>
                  <a:latin typeface="Cambria" pitchFamily="-65" charset="0"/>
                  <a:ea typeface="ＭＳ Ｐゴシック" pitchFamily="-65" charset="-128"/>
                  <a:cs typeface="+mn-cs"/>
                </a:rPr>
                <a:t>3,500</a:t>
              </a:r>
            </a:p>
          </p:txBody>
        </p:sp>
        <p:sp>
          <p:nvSpPr>
            <p:cNvPr id="49239" name="TextBox 67"/>
            <p:cNvSpPr txBox="1">
              <a:spLocks noChangeArrowheads="1"/>
            </p:cNvSpPr>
            <p:nvPr/>
          </p:nvSpPr>
          <p:spPr bwMode="auto">
            <a:xfrm>
              <a:off x="1422026" y="2931477"/>
              <a:ext cx="526030" cy="261610"/>
            </a:xfrm>
            <a:prstGeom prst="rect">
              <a:avLst/>
            </a:prstGeom>
            <a:noFill/>
            <a:ln w="9525">
              <a:noFill/>
              <a:miter lim="800000"/>
              <a:headEnd/>
              <a:tailEnd/>
            </a:ln>
          </p:spPr>
          <p:txBody>
            <a:bodyPr wrap="none">
              <a:spAutoFit/>
            </a:bodyPr>
            <a:lstStyle/>
            <a:p>
              <a:pPr defTabSz="457200"/>
              <a:r>
                <a:rPr lang="en-US" sz="1100">
                  <a:solidFill>
                    <a:prstClr val="white"/>
                  </a:solidFill>
                  <a:latin typeface="Cambria" pitchFamily="-65" charset="0"/>
                  <a:ea typeface="ＭＳ Ｐゴシック" pitchFamily="-65" charset="-128"/>
                  <a:cs typeface="+mn-cs"/>
                </a:rPr>
                <a:t>3,600</a:t>
              </a:r>
            </a:p>
          </p:txBody>
        </p:sp>
        <p:sp>
          <p:nvSpPr>
            <p:cNvPr id="49240" name="TextBox 68"/>
            <p:cNvSpPr txBox="1">
              <a:spLocks noChangeArrowheads="1"/>
            </p:cNvSpPr>
            <p:nvPr/>
          </p:nvSpPr>
          <p:spPr bwMode="auto">
            <a:xfrm>
              <a:off x="1422026" y="2398395"/>
              <a:ext cx="526030" cy="261610"/>
            </a:xfrm>
            <a:prstGeom prst="rect">
              <a:avLst/>
            </a:prstGeom>
            <a:noFill/>
            <a:ln w="9525">
              <a:noFill/>
              <a:miter lim="800000"/>
              <a:headEnd/>
              <a:tailEnd/>
            </a:ln>
          </p:spPr>
          <p:txBody>
            <a:bodyPr wrap="none">
              <a:spAutoFit/>
            </a:bodyPr>
            <a:lstStyle/>
            <a:p>
              <a:pPr defTabSz="457200"/>
              <a:r>
                <a:rPr lang="en-US" sz="1100">
                  <a:solidFill>
                    <a:prstClr val="white"/>
                  </a:solidFill>
                  <a:latin typeface="Cambria" pitchFamily="-65" charset="0"/>
                  <a:ea typeface="ＭＳ Ｐゴシック" pitchFamily="-65" charset="-128"/>
                  <a:cs typeface="+mn-cs"/>
                </a:rPr>
                <a:t>3,650</a:t>
              </a:r>
            </a:p>
          </p:txBody>
        </p:sp>
        <p:sp>
          <p:nvSpPr>
            <p:cNvPr id="49241" name="TextBox 69"/>
            <p:cNvSpPr txBox="1">
              <a:spLocks noChangeArrowheads="1"/>
            </p:cNvSpPr>
            <p:nvPr/>
          </p:nvSpPr>
          <p:spPr bwMode="auto">
            <a:xfrm>
              <a:off x="1422026" y="1865313"/>
              <a:ext cx="526030" cy="261610"/>
            </a:xfrm>
            <a:prstGeom prst="rect">
              <a:avLst/>
            </a:prstGeom>
            <a:noFill/>
            <a:ln w="9525">
              <a:noFill/>
              <a:miter lim="800000"/>
              <a:headEnd/>
              <a:tailEnd/>
            </a:ln>
          </p:spPr>
          <p:txBody>
            <a:bodyPr wrap="none">
              <a:spAutoFit/>
            </a:bodyPr>
            <a:lstStyle/>
            <a:p>
              <a:pPr defTabSz="457200"/>
              <a:r>
                <a:rPr lang="en-US" sz="1100">
                  <a:solidFill>
                    <a:prstClr val="white"/>
                  </a:solidFill>
                  <a:latin typeface="Cambria" pitchFamily="-65" charset="0"/>
                  <a:ea typeface="ＭＳ Ｐゴシック" pitchFamily="-65" charset="-128"/>
                  <a:cs typeface="+mn-cs"/>
                </a:rPr>
                <a:t>3,700</a:t>
              </a:r>
            </a:p>
          </p:txBody>
        </p:sp>
        <p:sp>
          <p:nvSpPr>
            <p:cNvPr id="49242" name="TextBox 80"/>
            <p:cNvSpPr txBox="1">
              <a:spLocks noChangeArrowheads="1"/>
            </p:cNvSpPr>
            <p:nvPr/>
          </p:nvSpPr>
          <p:spPr bwMode="auto">
            <a:xfrm>
              <a:off x="1422026" y="3464559"/>
              <a:ext cx="526030" cy="261610"/>
            </a:xfrm>
            <a:prstGeom prst="rect">
              <a:avLst/>
            </a:prstGeom>
            <a:noFill/>
            <a:ln w="9525">
              <a:noFill/>
              <a:miter lim="800000"/>
              <a:headEnd/>
              <a:tailEnd/>
            </a:ln>
          </p:spPr>
          <p:txBody>
            <a:bodyPr wrap="none">
              <a:spAutoFit/>
            </a:bodyPr>
            <a:lstStyle/>
            <a:p>
              <a:pPr defTabSz="457200"/>
              <a:r>
                <a:rPr lang="en-US" sz="1100">
                  <a:solidFill>
                    <a:prstClr val="white"/>
                  </a:solidFill>
                  <a:latin typeface="Cambria" pitchFamily="-65" charset="0"/>
                  <a:ea typeface="ＭＳ Ｐゴシック" pitchFamily="-65" charset="-128"/>
                  <a:cs typeface="+mn-cs"/>
                </a:rPr>
                <a:t>3,550</a:t>
              </a:r>
            </a:p>
          </p:txBody>
        </p:sp>
        <p:sp>
          <p:nvSpPr>
            <p:cNvPr id="49243" name="TextBox 85"/>
            <p:cNvSpPr txBox="1">
              <a:spLocks noChangeArrowheads="1"/>
            </p:cNvSpPr>
            <p:nvPr/>
          </p:nvSpPr>
          <p:spPr bwMode="auto">
            <a:xfrm>
              <a:off x="1422026" y="1381114"/>
              <a:ext cx="526030" cy="261610"/>
            </a:xfrm>
            <a:prstGeom prst="rect">
              <a:avLst/>
            </a:prstGeom>
            <a:noFill/>
            <a:ln w="9525">
              <a:noFill/>
              <a:miter lim="800000"/>
              <a:headEnd/>
              <a:tailEnd/>
            </a:ln>
          </p:spPr>
          <p:txBody>
            <a:bodyPr wrap="none">
              <a:spAutoFit/>
            </a:bodyPr>
            <a:lstStyle/>
            <a:p>
              <a:pPr defTabSz="457200"/>
              <a:r>
                <a:rPr lang="en-US" sz="1100">
                  <a:solidFill>
                    <a:prstClr val="white"/>
                  </a:solidFill>
                  <a:latin typeface="Cambria" pitchFamily="-65" charset="0"/>
                  <a:ea typeface="ＭＳ Ｐゴシック" pitchFamily="-65" charset="-128"/>
                  <a:cs typeface="+mn-cs"/>
                </a:rPr>
                <a:t>3,750</a:t>
              </a:r>
            </a:p>
          </p:txBody>
        </p:sp>
        <p:sp>
          <p:nvSpPr>
            <p:cNvPr id="49244" name="TextBox 86"/>
            <p:cNvSpPr txBox="1">
              <a:spLocks noChangeArrowheads="1"/>
            </p:cNvSpPr>
            <p:nvPr/>
          </p:nvSpPr>
          <p:spPr bwMode="auto">
            <a:xfrm>
              <a:off x="1422026" y="848032"/>
              <a:ext cx="526030" cy="261610"/>
            </a:xfrm>
            <a:prstGeom prst="rect">
              <a:avLst/>
            </a:prstGeom>
            <a:noFill/>
            <a:ln w="9525">
              <a:noFill/>
              <a:miter lim="800000"/>
              <a:headEnd/>
              <a:tailEnd/>
            </a:ln>
          </p:spPr>
          <p:txBody>
            <a:bodyPr wrap="none">
              <a:spAutoFit/>
            </a:bodyPr>
            <a:lstStyle/>
            <a:p>
              <a:pPr defTabSz="457200"/>
              <a:r>
                <a:rPr lang="en-US" sz="1100">
                  <a:solidFill>
                    <a:prstClr val="white"/>
                  </a:solidFill>
                  <a:latin typeface="Cambria" pitchFamily="-65" charset="0"/>
                  <a:ea typeface="ＭＳ Ｐゴシック" pitchFamily="-65" charset="-128"/>
                  <a:cs typeface="+mn-cs"/>
                </a:rPr>
                <a:t>3,800</a:t>
              </a:r>
            </a:p>
          </p:txBody>
        </p:sp>
      </p:grpSp>
      <p:grpSp>
        <p:nvGrpSpPr>
          <p:cNvPr id="4" name="Group 92"/>
          <p:cNvGrpSpPr>
            <a:grpSpLocks/>
          </p:cNvGrpSpPr>
          <p:nvPr/>
        </p:nvGrpSpPr>
        <p:grpSpPr bwMode="auto">
          <a:xfrm>
            <a:off x="2041525" y="388938"/>
            <a:ext cx="3403600" cy="520700"/>
            <a:chOff x="2042062" y="388625"/>
            <a:chExt cx="3403044" cy="521516"/>
          </a:xfrm>
        </p:grpSpPr>
        <p:sp>
          <p:nvSpPr>
            <p:cNvPr id="91" name="TextBox 90"/>
            <p:cNvSpPr txBox="1">
              <a:spLocks noChangeArrowheads="1"/>
            </p:cNvSpPr>
            <p:nvPr/>
          </p:nvSpPr>
          <p:spPr bwMode="auto">
            <a:xfrm>
              <a:off x="2196025" y="388625"/>
              <a:ext cx="3249081" cy="338667"/>
            </a:xfrm>
            <a:prstGeom prst="rect">
              <a:avLst/>
            </a:prstGeom>
            <a:noFill/>
            <a:ln w="9525">
              <a:noFill/>
              <a:miter lim="800000"/>
              <a:headEnd/>
              <a:tailEnd/>
            </a:ln>
            <a:effectLst>
              <a:outerShdw dist="38100" dir="2700000" rotWithShape="0">
                <a:schemeClr val="bg1">
                  <a:alpha val="42999"/>
                </a:schemeClr>
              </a:outerShdw>
            </a:effectLst>
          </p:spPr>
          <p:txBody>
            <a:bodyPr wrap="none">
              <a:spAutoFit/>
            </a:bodyPr>
            <a:lstStyle/>
            <a:p>
              <a:pPr defTabSz="457200"/>
              <a:r>
                <a:rPr lang="en-US" sz="1600">
                  <a:solidFill>
                    <a:srgbClr val="EBF1DE"/>
                  </a:solidFill>
                  <a:latin typeface="Cambria" pitchFamily="-65" charset="0"/>
                  <a:ea typeface="ＭＳ Ｐゴシック" pitchFamily="-65" charset="-128"/>
                  <a:cs typeface="+mn-cs"/>
                </a:rPr>
                <a:t>Idaho Peak Energy Use, 2011-2020</a:t>
              </a:r>
            </a:p>
          </p:txBody>
        </p:sp>
        <p:sp>
          <p:nvSpPr>
            <p:cNvPr id="49236" name="TextBox 91"/>
            <p:cNvSpPr txBox="1">
              <a:spLocks noChangeArrowheads="1"/>
            </p:cNvSpPr>
            <p:nvPr/>
          </p:nvSpPr>
          <p:spPr bwMode="auto">
            <a:xfrm>
              <a:off x="2042062" y="648531"/>
              <a:ext cx="2993127" cy="261610"/>
            </a:xfrm>
            <a:prstGeom prst="rect">
              <a:avLst/>
            </a:prstGeom>
            <a:noFill/>
            <a:ln w="9525">
              <a:noFill/>
              <a:miter lim="800000"/>
              <a:headEnd/>
              <a:tailEnd/>
            </a:ln>
          </p:spPr>
          <p:txBody>
            <a:bodyPr wrap="none">
              <a:spAutoFit/>
            </a:bodyPr>
            <a:lstStyle/>
            <a:p>
              <a:pPr defTabSz="457200"/>
              <a:r>
                <a:rPr lang="en-US" sz="1100" i="1">
                  <a:solidFill>
                    <a:prstClr val="white"/>
                  </a:solidFill>
                  <a:latin typeface="Cambria" pitchFamily="-65" charset="0"/>
                  <a:ea typeface="ＭＳ Ｐゴシック" pitchFamily="-65" charset="-128"/>
                  <a:cs typeface="+mn-cs"/>
                </a:rPr>
                <a:t>Growth rate 1%, in megawatt hours demanded</a:t>
              </a:r>
            </a:p>
          </p:txBody>
        </p:sp>
      </p:grpSp>
      <p:grpSp>
        <p:nvGrpSpPr>
          <p:cNvPr id="5" name="Group 94"/>
          <p:cNvGrpSpPr>
            <a:grpSpLocks/>
          </p:cNvGrpSpPr>
          <p:nvPr/>
        </p:nvGrpSpPr>
        <p:grpSpPr bwMode="auto">
          <a:xfrm>
            <a:off x="1947863" y="971550"/>
            <a:ext cx="5437187" cy="4419600"/>
            <a:chOff x="1948056" y="971034"/>
            <a:chExt cx="5437588" cy="4420394"/>
          </a:xfrm>
        </p:grpSpPr>
        <p:cxnSp>
          <p:nvCxnSpPr>
            <p:cNvPr id="19" name="Straight Connector 18"/>
            <p:cNvCxnSpPr>
              <a:cxnSpLocks noChangeShapeType="1"/>
              <a:endCxn id="31" idx="0"/>
            </p:cNvCxnSpPr>
            <p:nvPr/>
          </p:nvCxnSpPr>
          <p:spPr bwMode="auto">
            <a:xfrm rot="5400000">
              <a:off x="37145" y="2989903"/>
              <a:ext cx="4039326" cy="1587"/>
            </a:xfrm>
            <a:prstGeom prst="line">
              <a:avLst/>
            </a:prstGeom>
            <a:noFill/>
            <a:ln w="12700">
              <a:solidFill>
                <a:schemeClr val="tx1"/>
              </a:solidFill>
              <a:round/>
              <a:headEnd/>
              <a:tailEnd/>
            </a:ln>
            <a:effectLst>
              <a:outerShdw dist="20000" dir="5400000" rotWithShape="0">
                <a:srgbClr val="808080">
                  <a:alpha val="37999"/>
                </a:srgbClr>
              </a:outerShdw>
            </a:effectLst>
          </p:spPr>
        </p:cxnSp>
        <p:sp>
          <p:nvSpPr>
            <p:cNvPr id="31" name="Freeform 30"/>
            <p:cNvSpPr>
              <a:spLocks noChangeArrowheads="1"/>
            </p:cNvSpPr>
            <p:nvPr/>
          </p:nvSpPr>
          <p:spPr bwMode="auto">
            <a:xfrm>
              <a:off x="1948056" y="5010360"/>
              <a:ext cx="188926" cy="377893"/>
            </a:xfrm>
            <a:custGeom>
              <a:avLst/>
              <a:gdLst>
                <a:gd name="T0" fmla="*/ 106784 w 189684"/>
                <a:gd name="T1" fmla="*/ 0 h 379339"/>
                <a:gd name="T2" fmla="*/ 0 w 189684"/>
                <a:gd name="T3" fmla="*/ 106795 h 379339"/>
                <a:gd name="T4" fmla="*/ 188926 w 189684"/>
                <a:gd name="T5" fmla="*/ 156086 h 379339"/>
                <a:gd name="T6" fmla="*/ 106784 w 189684"/>
                <a:gd name="T7" fmla="*/ 230022 h 379339"/>
                <a:gd name="T8" fmla="*/ 106784 w 189684"/>
                <a:gd name="T9" fmla="*/ 377893 h 379339"/>
                <a:gd name="T10" fmla="*/ 106784 w 189684"/>
                <a:gd name="T11" fmla="*/ 377893 h 379339"/>
                <a:gd name="T12" fmla="*/ 0 60000 65536"/>
                <a:gd name="T13" fmla="*/ 0 60000 65536"/>
                <a:gd name="T14" fmla="*/ 0 60000 65536"/>
                <a:gd name="T15" fmla="*/ 0 60000 65536"/>
                <a:gd name="T16" fmla="*/ 0 60000 65536"/>
                <a:gd name="T17" fmla="*/ 0 60000 65536"/>
                <a:gd name="T18" fmla="*/ 0 w 189684"/>
                <a:gd name="T19" fmla="*/ 0 h 379339"/>
                <a:gd name="T20" fmla="*/ 189684 w 189684"/>
                <a:gd name="T21" fmla="*/ 379339 h 379339"/>
              </a:gdLst>
              <a:ahLst/>
              <a:cxnLst>
                <a:cxn ang="T12">
                  <a:pos x="T0" y="T1"/>
                </a:cxn>
                <a:cxn ang="T13">
                  <a:pos x="T2" y="T3"/>
                </a:cxn>
                <a:cxn ang="T14">
                  <a:pos x="T4" y="T5"/>
                </a:cxn>
                <a:cxn ang="T15">
                  <a:pos x="T6" y="T7"/>
                </a:cxn>
                <a:cxn ang="T16">
                  <a:pos x="T8" y="T9"/>
                </a:cxn>
                <a:cxn ang="T17">
                  <a:pos x="T10" y="T11"/>
                </a:cxn>
              </a:cxnLst>
              <a:rect l="T18" t="T19" r="T20" b="T21"/>
              <a:pathLst>
                <a:path w="189684" h="379339">
                  <a:moveTo>
                    <a:pt x="107212" y="0"/>
                  </a:moveTo>
                  <a:lnTo>
                    <a:pt x="0" y="107204"/>
                  </a:lnTo>
                  <a:lnTo>
                    <a:pt x="189684" y="156683"/>
                  </a:lnTo>
                  <a:lnTo>
                    <a:pt x="107212" y="230902"/>
                  </a:lnTo>
                  <a:lnTo>
                    <a:pt x="107212" y="379339"/>
                  </a:lnTo>
                </a:path>
              </a:pathLst>
            </a:custGeom>
            <a:noFill/>
            <a:ln w="12700">
              <a:solidFill>
                <a:srgbClr val="FFFFFF"/>
              </a:solidFill>
              <a:round/>
              <a:headEnd/>
              <a:tailEnd/>
            </a:ln>
            <a:effectLst>
              <a:outerShdw dist="20000" dir="5400000" rotWithShape="0">
                <a:srgbClr val="808080">
                  <a:alpha val="37999"/>
                </a:srgbClr>
              </a:outerShdw>
            </a:effectLst>
          </p:spPr>
          <p:txBody>
            <a:bodyPr anchor="ctr"/>
            <a:lstStyle/>
            <a:p>
              <a:pPr algn="ctr" defTabSz="457200"/>
              <a:endParaRPr lang="en-US">
                <a:solidFill>
                  <a:prstClr val="white"/>
                </a:solidFill>
                <a:latin typeface="Cambria" pitchFamily="-65" charset="0"/>
                <a:ea typeface="ＭＳ Ｐゴシック" pitchFamily="-65" charset="-128"/>
                <a:cs typeface="+mn-cs"/>
              </a:endParaRPr>
            </a:p>
          </p:txBody>
        </p:sp>
        <p:cxnSp>
          <p:nvCxnSpPr>
            <p:cNvPr id="20" name="Straight Connector 19"/>
            <p:cNvCxnSpPr>
              <a:cxnSpLocks noChangeShapeType="1"/>
              <a:endCxn id="31" idx="4"/>
            </p:cNvCxnSpPr>
            <p:nvPr/>
          </p:nvCxnSpPr>
          <p:spPr bwMode="auto">
            <a:xfrm rot="10800000">
              <a:off x="2056014" y="5388252"/>
              <a:ext cx="5329630" cy="3176"/>
            </a:xfrm>
            <a:prstGeom prst="line">
              <a:avLst/>
            </a:prstGeom>
            <a:noFill/>
            <a:ln w="12700">
              <a:solidFill>
                <a:schemeClr val="tx1"/>
              </a:solidFill>
              <a:round/>
              <a:headEnd/>
              <a:tailEnd/>
            </a:ln>
            <a:effectLst>
              <a:outerShdw dist="20000" dir="5400000" rotWithShape="0">
                <a:srgbClr val="808080">
                  <a:alpha val="37999"/>
                </a:srgbClr>
              </a:outerShdw>
            </a:effectLst>
          </p:spPr>
        </p:cxnSp>
      </p:grpSp>
      <p:grpSp>
        <p:nvGrpSpPr>
          <p:cNvPr id="6" name="Group 116"/>
          <p:cNvGrpSpPr>
            <a:grpSpLocks/>
          </p:cNvGrpSpPr>
          <p:nvPr/>
        </p:nvGrpSpPr>
        <p:grpSpPr bwMode="auto">
          <a:xfrm>
            <a:off x="2455863" y="5121275"/>
            <a:ext cx="4598987" cy="230188"/>
            <a:chOff x="2455327" y="5120543"/>
            <a:chExt cx="4599743" cy="230832"/>
          </a:xfrm>
        </p:grpSpPr>
        <p:sp>
          <p:nvSpPr>
            <p:cNvPr id="49222" name="TextBox 106"/>
            <p:cNvSpPr txBox="1">
              <a:spLocks noChangeArrowheads="1"/>
            </p:cNvSpPr>
            <p:nvPr/>
          </p:nvSpPr>
          <p:spPr bwMode="auto">
            <a:xfrm>
              <a:off x="2455327" y="5120543"/>
              <a:ext cx="466802" cy="230832"/>
            </a:xfrm>
            <a:prstGeom prst="rect">
              <a:avLst/>
            </a:prstGeom>
            <a:noFill/>
            <a:ln w="9525">
              <a:noFill/>
              <a:miter lim="800000"/>
              <a:headEnd/>
              <a:tailEnd/>
            </a:ln>
          </p:spPr>
          <p:txBody>
            <a:bodyPr wrap="none">
              <a:spAutoFit/>
            </a:bodyPr>
            <a:lstStyle/>
            <a:p>
              <a:pPr algn="ctr" defTabSz="457200"/>
              <a:r>
                <a:rPr lang="en-US" sz="900">
                  <a:solidFill>
                    <a:srgbClr val="BFBFBF"/>
                  </a:solidFill>
                  <a:latin typeface="Cambria" pitchFamily="-65" charset="0"/>
                  <a:ea typeface="ＭＳ Ｐゴシック" pitchFamily="-65" charset="-128"/>
                  <a:cs typeface="+mn-cs"/>
                </a:rPr>
                <a:t>3,480</a:t>
              </a:r>
            </a:p>
          </p:txBody>
        </p:sp>
        <p:sp>
          <p:nvSpPr>
            <p:cNvPr id="49223" name="TextBox 107"/>
            <p:cNvSpPr txBox="1">
              <a:spLocks noChangeArrowheads="1"/>
            </p:cNvSpPr>
            <p:nvPr/>
          </p:nvSpPr>
          <p:spPr bwMode="auto">
            <a:xfrm>
              <a:off x="2914189" y="5120543"/>
              <a:ext cx="466802" cy="230832"/>
            </a:xfrm>
            <a:prstGeom prst="rect">
              <a:avLst/>
            </a:prstGeom>
            <a:noFill/>
            <a:ln w="9525">
              <a:noFill/>
              <a:miter lim="800000"/>
              <a:headEnd/>
              <a:tailEnd/>
            </a:ln>
          </p:spPr>
          <p:txBody>
            <a:bodyPr wrap="none">
              <a:spAutoFit/>
            </a:bodyPr>
            <a:lstStyle/>
            <a:p>
              <a:pPr algn="ctr" defTabSz="457200"/>
              <a:r>
                <a:rPr lang="en-US" sz="900">
                  <a:solidFill>
                    <a:srgbClr val="BFBFBF"/>
                  </a:solidFill>
                  <a:latin typeface="Cambria" pitchFamily="-65" charset="0"/>
                  <a:ea typeface="ＭＳ Ｐゴシック" pitchFamily="-65" charset="-128"/>
                  <a:cs typeface="+mn-cs"/>
                </a:rPr>
                <a:t>3,514</a:t>
              </a:r>
            </a:p>
          </p:txBody>
        </p:sp>
        <p:sp>
          <p:nvSpPr>
            <p:cNvPr id="49224" name="TextBox 108"/>
            <p:cNvSpPr txBox="1">
              <a:spLocks noChangeArrowheads="1"/>
            </p:cNvSpPr>
            <p:nvPr/>
          </p:nvSpPr>
          <p:spPr bwMode="auto">
            <a:xfrm>
              <a:off x="3374640" y="5120543"/>
              <a:ext cx="466802" cy="230832"/>
            </a:xfrm>
            <a:prstGeom prst="rect">
              <a:avLst/>
            </a:prstGeom>
            <a:noFill/>
            <a:ln w="9525">
              <a:noFill/>
              <a:miter lim="800000"/>
              <a:headEnd/>
              <a:tailEnd/>
            </a:ln>
          </p:spPr>
          <p:txBody>
            <a:bodyPr wrap="none">
              <a:spAutoFit/>
            </a:bodyPr>
            <a:lstStyle/>
            <a:p>
              <a:pPr algn="ctr" defTabSz="457200"/>
              <a:r>
                <a:rPr lang="en-US" sz="900">
                  <a:solidFill>
                    <a:srgbClr val="BFBFBF"/>
                  </a:solidFill>
                  <a:latin typeface="Cambria" pitchFamily="-65" charset="0"/>
                  <a:ea typeface="ＭＳ Ｐゴシック" pitchFamily="-65" charset="-128"/>
                  <a:cs typeface="+mn-cs"/>
                </a:rPr>
                <a:t>3,550</a:t>
              </a:r>
            </a:p>
          </p:txBody>
        </p:sp>
        <p:sp>
          <p:nvSpPr>
            <p:cNvPr id="49225" name="TextBox 109"/>
            <p:cNvSpPr txBox="1">
              <a:spLocks noChangeArrowheads="1"/>
            </p:cNvSpPr>
            <p:nvPr/>
          </p:nvSpPr>
          <p:spPr bwMode="auto">
            <a:xfrm>
              <a:off x="3833504" y="5120543"/>
              <a:ext cx="466802" cy="230832"/>
            </a:xfrm>
            <a:prstGeom prst="rect">
              <a:avLst/>
            </a:prstGeom>
            <a:noFill/>
            <a:ln w="9525">
              <a:noFill/>
              <a:miter lim="800000"/>
              <a:headEnd/>
              <a:tailEnd/>
            </a:ln>
          </p:spPr>
          <p:txBody>
            <a:bodyPr wrap="none">
              <a:spAutoFit/>
            </a:bodyPr>
            <a:lstStyle/>
            <a:p>
              <a:pPr algn="ctr" defTabSz="457200"/>
              <a:r>
                <a:rPr lang="en-US" sz="900">
                  <a:solidFill>
                    <a:srgbClr val="BFBFBF"/>
                  </a:solidFill>
                  <a:latin typeface="Cambria" pitchFamily="-65" charset="0"/>
                  <a:ea typeface="ＭＳ Ｐゴシック" pitchFamily="-65" charset="-128"/>
                  <a:cs typeface="+mn-cs"/>
                </a:rPr>
                <a:t>3,585</a:t>
              </a:r>
            </a:p>
          </p:txBody>
        </p:sp>
        <p:sp>
          <p:nvSpPr>
            <p:cNvPr id="49226" name="TextBox 110"/>
            <p:cNvSpPr txBox="1">
              <a:spLocks noChangeArrowheads="1"/>
            </p:cNvSpPr>
            <p:nvPr/>
          </p:nvSpPr>
          <p:spPr bwMode="auto">
            <a:xfrm>
              <a:off x="4293954" y="5120543"/>
              <a:ext cx="463626" cy="230832"/>
            </a:xfrm>
            <a:prstGeom prst="rect">
              <a:avLst/>
            </a:prstGeom>
            <a:noFill/>
            <a:ln w="9525">
              <a:noFill/>
              <a:miter lim="800000"/>
              <a:headEnd/>
              <a:tailEnd/>
            </a:ln>
          </p:spPr>
          <p:txBody>
            <a:bodyPr wrap="none">
              <a:spAutoFit/>
            </a:bodyPr>
            <a:lstStyle/>
            <a:p>
              <a:pPr algn="ctr" defTabSz="457200"/>
              <a:r>
                <a:rPr lang="en-US" sz="900">
                  <a:solidFill>
                    <a:srgbClr val="BFBFBF"/>
                  </a:solidFill>
                  <a:latin typeface="Cambria" pitchFamily="-65" charset="0"/>
                  <a:ea typeface="ＭＳ Ｐゴシック" pitchFamily="-65" charset="-128"/>
                  <a:cs typeface="+mn-cs"/>
                </a:rPr>
                <a:t>3,621</a:t>
              </a:r>
            </a:p>
          </p:txBody>
        </p:sp>
        <p:sp>
          <p:nvSpPr>
            <p:cNvPr id="49227" name="TextBox 111"/>
            <p:cNvSpPr txBox="1">
              <a:spLocks noChangeArrowheads="1"/>
            </p:cNvSpPr>
            <p:nvPr/>
          </p:nvSpPr>
          <p:spPr bwMode="auto">
            <a:xfrm>
              <a:off x="4749641" y="5120543"/>
              <a:ext cx="466802" cy="230832"/>
            </a:xfrm>
            <a:prstGeom prst="rect">
              <a:avLst/>
            </a:prstGeom>
            <a:noFill/>
            <a:ln w="9525">
              <a:noFill/>
              <a:miter lim="800000"/>
              <a:headEnd/>
              <a:tailEnd/>
            </a:ln>
          </p:spPr>
          <p:txBody>
            <a:bodyPr wrap="none">
              <a:spAutoFit/>
            </a:bodyPr>
            <a:lstStyle/>
            <a:p>
              <a:pPr algn="ctr" defTabSz="457200"/>
              <a:r>
                <a:rPr lang="en-US" sz="900">
                  <a:solidFill>
                    <a:srgbClr val="BFBFBF"/>
                  </a:solidFill>
                  <a:latin typeface="Cambria" pitchFamily="-65" charset="0"/>
                  <a:ea typeface="ＭＳ Ｐゴシック" pitchFamily="-65" charset="-128"/>
                  <a:cs typeface="+mn-cs"/>
                </a:rPr>
                <a:t>3,657</a:t>
              </a:r>
            </a:p>
          </p:txBody>
        </p:sp>
        <p:sp>
          <p:nvSpPr>
            <p:cNvPr id="49228" name="TextBox 112"/>
            <p:cNvSpPr txBox="1">
              <a:spLocks noChangeArrowheads="1"/>
            </p:cNvSpPr>
            <p:nvPr/>
          </p:nvSpPr>
          <p:spPr bwMode="auto">
            <a:xfrm>
              <a:off x="5210092" y="5120543"/>
              <a:ext cx="466802" cy="230832"/>
            </a:xfrm>
            <a:prstGeom prst="rect">
              <a:avLst/>
            </a:prstGeom>
            <a:noFill/>
            <a:ln w="9525">
              <a:noFill/>
              <a:miter lim="800000"/>
              <a:headEnd/>
              <a:tailEnd/>
            </a:ln>
          </p:spPr>
          <p:txBody>
            <a:bodyPr wrap="none">
              <a:spAutoFit/>
            </a:bodyPr>
            <a:lstStyle/>
            <a:p>
              <a:pPr algn="ctr" defTabSz="457200"/>
              <a:r>
                <a:rPr lang="en-US" sz="900">
                  <a:solidFill>
                    <a:srgbClr val="BFBFBF"/>
                  </a:solidFill>
                  <a:latin typeface="Cambria" pitchFamily="-65" charset="0"/>
                  <a:ea typeface="ＭＳ Ｐゴシック" pitchFamily="-65" charset="-128"/>
                  <a:cs typeface="+mn-cs"/>
                </a:rPr>
                <a:t>3,694</a:t>
              </a:r>
            </a:p>
          </p:txBody>
        </p:sp>
        <p:sp>
          <p:nvSpPr>
            <p:cNvPr id="49229" name="TextBox 113"/>
            <p:cNvSpPr txBox="1">
              <a:spLocks noChangeArrowheads="1"/>
            </p:cNvSpPr>
            <p:nvPr/>
          </p:nvSpPr>
          <p:spPr bwMode="auto">
            <a:xfrm>
              <a:off x="5668955" y="5120543"/>
              <a:ext cx="466802" cy="230832"/>
            </a:xfrm>
            <a:prstGeom prst="rect">
              <a:avLst/>
            </a:prstGeom>
            <a:noFill/>
            <a:ln w="9525">
              <a:noFill/>
              <a:miter lim="800000"/>
              <a:headEnd/>
              <a:tailEnd/>
            </a:ln>
          </p:spPr>
          <p:txBody>
            <a:bodyPr wrap="none">
              <a:spAutoFit/>
            </a:bodyPr>
            <a:lstStyle/>
            <a:p>
              <a:pPr algn="ctr" defTabSz="457200"/>
              <a:r>
                <a:rPr lang="en-US" sz="900">
                  <a:solidFill>
                    <a:srgbClr val="BFBFBF"/>
                  </a:solidFill>
                  <a:latin typeface="Cambria" pitchFamily="-65" charset="0"/>
                  <a:ea typeface="ＭＳ Ｐゴシック" pitchFamily="-65" charset="-128"/>
                  <a:cs typeface="+mn-cs"/>
                </a:rPr>
                <a:t>3,730</a:t>
              </a:r>
            </a:p>
          </p:txBody>
        </p:sp>
        <p:sp>
          <p:nvSpPr>
            <p:cNvPr id="49230" name="TextBox 114"/>
            <p:cNvSpPr txBox="1">
              <a:spLocks noChangeArrowheads="1"/>
            </p:cNvSpPr>
            <p:nvPr/>
          </p:nvSpPr>
          <p:spPr bwMode="auto">
            <a:xfrm>
              <a:off x="6129406" y="5120543"/>
              <a:ext cx="466802" cy="230832"/>
            </a:xfrm>
            <a:prstGeom prst="rect">
              <a:avLst/>
            </a:prstGeom>
            <a:noFill/>
            <a:ln w="9525">
              <a:noFill/>
              <a:miter lim="800000"/>
              <a:headEnd/>
              <a:tailEnd/>
            </a:ln>
          </p:spPr>
          <p:txBody>
            <a:bodyPr wrap="none">
              <a:spAutoFit/>
            </a:bodyPr>
            <a:lstStyle/>
            <a:p>
              <a:pPr algn="ctr" defTabSz="457200"/>
              <a:r>
                <a:rPr lang="en-US" sz="900">
                  <a:solidFill>
                    <a:srgbClr val="BFBFBF"/>
                  </a:solidFill>
                  <a:latin typeface="Cambria" pitchFamily="-65" charset="0"/>
                  <a:ea typeface="ＭＳ Ｐゴシック" pitchFamily="-65" charset="-128"/>
                  <a:cs typeface="+mn-cs"/>
                </a:rPr>
                <a:t>3,767</a:t>
              </a:r>
            </a:p>
          </p:txBody>
        </p:sp>
        <p:sp>
          <p:nvSpPr>
            <p:cNvPr id="49231" name="TextBox 115"/>
            <p:cNvSpPr txBox="1">
              <a:spLocks noChangeArrowheads="1"/>
            </p:cNvSpPr>
            <p:nvPr/>
          </p:nvSpPr>
          <p:spPr bwMode="auto">
            <a:xfrm>
              <a:off x="6588268" y="5120543"/>
              <a:ext cx="466802" cy="230832"/>
            </a:xfrm>
            <a:prstGeom prst="rect">
              <a:avLst/>
            </a:prstGeom>
            <a:noFill/>
            <a:ln w="9525">
              <a:noFill/>
              <a:miter lim="800000"/>
              <a:headEnd/>
              <a:tailEnd/>
            </a:ln>
          </p:spPr>
          <p:txBody>
            <a:bodyPr wrap="none">
              <a:spAutoFit/>
            </a:bodyPr>
            <a:lstStyle/>
            <a:p>
              <a:pPr algn="ctr" defTabSz="457200"/>
              <a:r>
                <a:rPr lang="en-US" sz="900">
                  <a:solidFill>
                    <a:srgbClr val="BFBFBF"/>
                  </a:solidFill>
                  <a:latin typeface="Cambria" pitchFamily="-65" charset="0"/>
                  <a:ea typeface="ＭＳ Ｐゴシック" pitchFamily="-65" charset="-128"/>
                  <a:cs typeface="+mn-cs"/>
                </a:rPr>
                <a:t>3,805</a:t>
              </a:r>
            </a:p>
          </p:txBody>
        </p:sp>
      </p:grpSp>
      <p:sp>
        <p:nvSpPr>
          <p:cNvPr id="120" name="TextBox 119"/>
          <p:cNvSpPr txBox="1">
            <a:spLocks noChangeArrowheads="1"/>
          </p:cNvSpPr>
          <p:nvPr/>
        </p:nvSpPr>
        <p:spPr bwMode="auto">
          <a:xfrm>
            <a:off x="2447925" y="5005388"/>
            <a:ext cx="466725" cy="230187"/>
          </a:xfrm>
          <a:prstGeom prst="rect">
            <a:avLst/>
          </a:prstGeom>
          <a:noFill/>
          <a:ln w="9525">
            <a:noFill/>
            <a:miter lim="800000"/>
            <a:headEnd/>
            <a:tailEnd/>
          </a:ln>
        </p:spPr>
        <p:txBody>
          <a:bodyPr wrap="none">
            <a:spAutoFit/>
          </a:bodyPr>
          <a:lstStyle/>
          <a:p>
            <a:pPr algn="ctr" defTabSz="457200"/>
            <a:r>
              <a:rPr lang="en-US" sz="900">
                <a:solidFill>
                  <a:prstClr val="white"/>
                </a:solidFill>
                <a:latin typeface="Cambria" pitchFamily="-65" charset="0"/>
                <a:ea typeface="ＭＳ Ｐゴシック" pitchFamily="-65" charset="-128"/>
                <a:cs typeface="+mn-cs"/>
              </a:rPr>
              <a:t>3,450</a:t>
            </a:r>
          </a:p>
        </p:txBody>
      </p:sp>
      <p:sp>
        <p:nvSpPr>
          <p:cNvPr id="121" name="TextBox 120"/>
          <p:cNvSpPr txBox="1">
            <a:spLocks noChangeArrowheads="1"/>
          </p:cNvSpPr>
          <p:nvPr/>
        </p:nvSpPr>
        <p:spPr bwMode="auto">
          <a:xfrm>
            <a:off x="2906713" y="5005388"/>
            <a:ext cx="468312" cy="230187"/>
          </a:xfrm>
          <a:prstGeom prst="rect">
            <a:avLst/>
          </a:prstGeom>
          <a:noFill/>
          <a:ln w="9525">
            <a:noFill/>
            <a:miter lim="800000"/>
            <a:headEnd/>
            <a:tailEnd/>
          </a:ln>
        </p:spPr>
        <p:txBody>
          <a:bodyPr wrap="none">
            <a:spAutoFit/>
          </a:bodyPr>
          <a:lstStyle/>
          <a:p>
            <a:pPr algn="ctr" defTabSz="457200"/>
            <a:r>
              <a:rPr lang="en-US" sz="900">
                <a:solidFill>
                  <a:prstClr val="white"/>
                </a:solidFill>
                <a:latin typeface="Cambria" pitchFamily="-65" charset="0"/>
                <a:ea typeface="ＭＳ Ｐゴシック" pitchFamily="-65" charset="-128"/>
                <a:cs typeface="+mn-cs"/>
              </a:rPr>
              <a:t>3,455</a:t>
            </a:r>
          </a:p>
        </p:txBody>
      </p:sp>
      <p:sp>
        <p:nvSpPr>
          <p:cNvPr id="122" name="TextBox 121"/>
          <p:cNvSpPr txBox="1">
            <a:spLocks noChangeArrowheads="1"/>
          </p:cNvSpPr>
          <p:nvPr/>
        </p:nvSpPr>
        <p:spPr bwMode="auto">
          <a:xfrm>
            <a:off x="3367088" y="5005388"/>
            <a:ext cx="466725" cy="230187"/>
          </a:xfrm>
          <a:prstGeom prst="rect">
            <a:avLst/>
          </a:prstGeom>
          <a:noFill/>
          <a:ln w="9525">
            <a:noFill/>
            <a:miter lim="800000"/>
            <a:headEnd/>
            <a:tailEnd/>
          </a:ln>
        </p:spPr>
        <p:txBody>
          <a:bodyPr wrap="none">
            <a:spAutoFit/>
          </a:bodyPr>
          <a:lstStyle/>
          <a:p>
            <a:pPr algn="ctr" defTabSz="457200"/>
            <a:r>
              <a:rPr lang="en-US" sz="900">
                <a:solidFill>
                  <a:prstClr val="white"/>
                </a:solidFill>
                <a:latin typeface="Cambria" pitchFamily="-65" charset="0"/>
                <a:ea typeface="ＭＳ Ｐゴシック" pitchFamily="-65" charset="-128"/>
                <a:cs typeface="+mn-cs"/>
              </a:rPr>
              <a:t>3,460</a:t>
            </a:r>
          </a:p>
        </p:txBody>
      </p:sp>
      <p:sp>
        <p:nvSpPr>
          <p:cNvPr id="123" name="TextBox 122"/>
          <p:cNvSpPr txBox="1">
            <a:spLocks noChangeArrowheads="1"/>
          </p:cNvSpPr>
          <p:nvPr/>
        </p:nvSpPr>
        <p:spPr bwMode="auto">
          <a:xfrm>
            <a:off x="3825875" y="5005388"/>
            <a:ext cx="466725" cy="230187"/>
          </a:xfrm>
          <a:prstGeom prst="rect">
            <a:avLst/>
          </a:prstGeom>
          <a:noFill/>
          <a:ln w="9525">
            <a:noFill/>
            <a:miter lim="800000"/>
            <a:headEnd/>
            <a:tailEnd/>
          </a:ln>
        </p:spPr>
        <p:txBody>
          <a:bodyPr wrap="none">
            <a:spAutoFit/>
          </a:bodyPr>
          <a:lstStyle/>
          <a:p>
            <a:pPr algn="ctr" defTabSz="457200"/>
            <a:r>
              <a:rPr lang="en-US" sz="900">
                <a:solidFill>
                  <a:prstClr val="white"/>
                </a:solidFill>
                <a:latin typeface="Cambria" pitchFamily="-65" charset="0"/>
                <a:ea typeface="ＭＳ Ｐゴシック" pitchFamily="-65" charset="-128"/>
                <a:cs typeface="+mn-cs"/>
              </a:rPr>
              <a:t>3,465</a:t>
            </a:r>
          </a:p>
        </p:txBody>
      </p:sp>
      <p:sp>
        <p:nvSpPr>
          <p:cNvPr id="124" name="TextBox 123"/>
          <p:cNvSpPr txBox="1">
            <a:spLocks noChangeArrowheads="1"/>
          </p:cNvSpPr>
          <p:nvPr/>
        </p:nvSpPr>
        <p:spPr bwMode="auto">
          <a:xfrm>
            <a:off x="4286250" y="5005388"/>
            <a:ext cx="466725" cy="230187"/>
          </a:xfrm>
          <a:prstGeom prst="rect">
            <a:avLst/>
          </a:prstGeom>
          <a:noFill/>
          <a:ln w="9525">
            <a:noFill/>
            <a:miter lim="800000"/>
            <a:headEnd/>
            <a:tailEnd/>
          </a:ln>
        </p:spPr>
        <p:txBody>
          <a:bodyPr wrap="none">
            <a:spAutoFit/>
          </a:bodyPr>
          <a:lstStyle/>
          <a:p>
            <a:pPr algn="ctr" defTabSz="457200"/>
            <a:r>
              <a:rPr lang="en-US" sz="900">
                <a:solidFill>
                  <a:prstClr val="white"/>
                </a:solidFill>
                <a:latin typeface="Cambria" pitchFamily="-65" charset="0"/>
                <a:ea typeface="ＭＳ Ｐゴシック" pitchFamily="-65" charset="-128"/>
                <a:cs typeface="+mn-cs"/>
              </a:rPr>
              <a:t>3,470</a:t>
            </a:r>
          </a:p>
        </p:txBody>
      </p:sp>
      <p:sp>
        <p:nvSpPr>
          <p:cNvPr id="125" name="TextBox 124"/>
          <p:cNvSpPr txBox="1">
            <a:spLocks noChangeArrowheads="1"/>
          </p:cNvSpPr>
          <p:nvPr/>
        </p:nvSpPr>
        <p:spPr bwMode="auto">
          <a:xfrm>
            <a:off x="4743450" y="5005388"/>
            <a:ext cx="466725" cy="230187"/>
          </a:xfrm>
          <a:prstGeom prst="rect">
            <a:avLst/>
          </a:prstGeom>
          <a:noFill/>
          <a:ln w="9525">
            <a:noFill/>
            <a:miter lim="800000"/>
            <a:headEnd/>
            <a:tailEnd/>
          </a:ln>
        </p:spPr>
        <p:txBody>
          <a:bodyPr wrap="none">
            <a:spAutoFit/>
          </a:bodyPr>
          <a:lstStyle/>
          <a:p>
            <a:pPr algn="ctr" defTabSz="457200"/>
            <a:r>
              <a:rPr lang="en-US" sz="900">
                <a:solidFill>
                  <a:prstClr val="white"/>
                </a:solidFill>
                <a:latin typeface="Cambria" pitchFamily="-65" charset="0"/>
                <a:ea typeface="ＭＳ Ｐゴシック" pitchFamily="-65" charset="-128"/>
                <a:cs typeface="+mn-cs"/>
              </a:rPr>
              <a:t>3,476</a:t>
            </a:r>
          </a:p>
        </p:txBody>
      </p:sp>
      <p:sp>
        <p:nvSpPr>
          <p:cNvPr id="126" name="TextBox 125"/>
          <p:cNvSpPr txBox="1">
            <a:spLocks noChangeArrowheads="1"/>
          </p:cNvSpPr>
          <p:nvPr/>
        </p:nvSpPr>
        <p:spPr bwMode="auto">
          <a:xfrm>
            <a:off x="5202238" y="5005388"/>
            <a:ext cx="463550" cy="230187"/>
          </a:xfrm>
          <a:prstGeom prst="rect">
            <a:avLst/>
          </a:prstGeom>
          <a:noFill/>
          <a:ln w="9525">
            <a:noFill/>
            <a:miter lim="800000"/>
            <a:headEnd/>
            <a:tailEnd/>
          </a:ln>
        </p:spPr>
        <p:txBody>
          <a:bodyPr wrap="none">
            <a:spAutoFit/>
          </a:bodyPr>
          <a:lstStyle/>
          <a:p>
            <a:pPr algn="ctr" defTabSz="457200"/>
            <a:r>
              <a:rPr lang="en-US" sz="900">
                <a:solidFill>
                  <a:prstClr val="white"/>
                </a:solidFill>
                <a:latin typeface="Cambria" pitchFamily="-65" charset="0"/>
                <a:ea typeface="ＭＳ Ｐゴシック" pitchFamily="-65" charset="-128"/>
                <a:cs typeface="+mn-cs"/>
              </a:rPr>
              <a:t>3,481</a:t>
            </a:r>
          </a:p>
        </p:txBody>
      </p:sp>
      <p:sp>
        <p:nvSpPr>
          <p:cNvPr id="127" name="TextBox 126"/>
          <p:cNvSpPr txBox="1">
            <a:spLocks noChangeArrowheads="1"/>
          </p:cNvSpPr>
          <p:nvPr/>
        </p:nvSpPr>
        <p:spPr bwMode="auto">
          <a:xfrm>
            <a:off x="5662613" y="5005388"/>
            <a:ext cx="466725" cy="230187"/>
          </a:xfrm>
          <a:prstGeom prst="rect">
            <a:avLst/>
          </a:prstGeom>
          <a:noFill/>
          <a:ln w="9525">
            <a:noFill/>
            <a:miter lim="800000"/>
            <a:headEnd/>
            <a:tailEnd/>
          </a:ln>
        </p:spPr>
        <p:txBody>
          <a:bodyPr wrap="none">
            <a:spAutoFit/>
          </a:bodyPr>
          <a:lstStyle/>
          <a:p>
            <a:pPr algn="ctr" defTabSz="457200"/>
            <a:r>
              <a:rPr lang="en-US" sz="900">
                <a:solidFill>
                  <a:prstClr val="white"/>
                </a:solidFill>
                <a:latin typeface="Cambria" pitchFamily="-65" charset="0"/>
                <a:ea typeface="ＭＳ Ｐゴシック" pitchFamily="-65" charset="-128"/>
                <a:cs typeface="+mn-cs"/>
              </a:rPr>
              <a:t>3,486</a:t>
            </a:r>
          </a:p>
        </p:txBody>
      </p:sp>
      <p:sp>
        <p:nvSpPr>
          <p:cNvPr id="128" name="TextBox 127"/>
          <p:cNvSpPr txBox="1">
            <a:spLocks noChangeArrowheads="1"/>
          </p:cNvSpPr>
          <p:nvPr/>
        </p:nvSpPr>
        <p:spPr bwMode="auto">
          <a:xfrm>
            <a:off x="6121400" y="5005388"/>
            <a:ext cx="463550" cy="230187"/>
          </a:xfrm>
          <a:prstGeom prst="rect">
            <a:avLst/>
          </a:prstGeom>
          <a:noFill/>
          <a:ln w="9525">
            <a:noFill/>
            <a:miter lim="800000"/>
            <a:headEnd/>
            <a:tailEnd/>
          </a:ln>
        </p:spPr>
        <p:txBody>
          <a:bodyPr wrap="none">
            <a:spAutoFit/>
          </a:bodyPr>
          <a:lstStyle/>
          <a:p>
            <a:pPr algn="ctr" defTabSz="457200"/>
            <a:r>
              <a:rPr lang="en-US" sz="900">
                <a:solidFill>
                  <a:prstClr val="white"/>
                </a:solidFill>
                <a:latin typeface="Cambria" pitchFamily="-65" charset="0"/>
                <a:ea typeface="ＭＳ Ｐゴシック" pitchFamily="-65" charset="-128"/>
                <a:cs typeface="+mn-cs"/>
              </a:rPr>
              <a:t>3,491</a:t>
            </a:r>
          </a:p>
        </p:txBody>
      </p:sp>
      <p:sp>
        <p:nvSpPr>
          <p:cNvPr id="129" name="TextBox 128"/>
          <p:cNvSpPr txBox="1">
            <a:spLocks noChangeArrowheads="1"/>
          </p:cNvSpPr>
          <p:nvPr/>
        </p:nvSpPr>
        <p:spPr bwMode="auto">
          <a:xfrm>
            <a:off x="6580188" y="5005388"/>
            <a:ext cx="466725" cy="230187"/>
          </a:xfrm>
          <a:prstGeom prst="rect">
            <a:avLst/>
          </a:prstGeom>
          <a:noFill/>
          <a:ln w="9525">
            <a:noFill/>
            <a:miter lim="800000"/>
            <a:headEnd/>
            <a:tailEnd/>
          </a:ln>
        </p:spPr>
        <p:txBody>
          <a:bodyPr wrap="none">
            <a:spAutoFit/>
          </a:bodyPr>
          <a:lstStyle/>
          <a:p>
            <a:pPr algn="ctr" defTabSz="457200"/>
            <a:r>
              <a:rPr lang="en-US" sz="900">
                <a:solidFill>
                  <a:prstClr val="white"/>
                </a:solidFill>
                <a:latin typeface="Cambria" pitchFamily="-65" charset="0"/>
                <a:ea typeface="ＭＳ Ｐゴシック" pitchFamily="-65" charset="-128"/>
                <a:cs typeface="+mn-cs"/>
              </a:rPr>
              <a:t>3,497</a:t>
            </a:r>
          </a:p>
        </p:txBody>
      </p:sp>
      <p:sp>
        <p:nvSpPr>
          <p:cNvPr id="89" name="Rectangle 88"/>
          <p:cNvSpPr>
            <a:spLocks noChangeArrowheads="1"/>
          </p:cNvSpPr>
          <p:nvPr/>
        </p:nvSpPr>
        <p:spPr bwMode="auto">
          <a:xfrm>
            <a:off x="2120900" y="6032500"/>
            <a:ext cx="2197100" cy="396875"/>
          </a:xfrm>
          <a:prstGeom prst="rect">
            <a:avLst/>
          </a:prstGeom>
          <a:solidFill>
            <a:srgbClr val="77933C"/>
          </a:solidFill>
          <a:ln w="9525">
            <a:noFill/>
            <a:miter lim="800000"/>
            <a:headEnd/>
            <a:tailEnd/>
          </a:ln>
          <a:effectLst>
            <a:outerShdw dist="23000" dir="5400000" rotWithShape="0">
              <a:srgbClr val="808080">
                <a:alpha val="34999"/>
              </a:srgbClr>
            </a:outerShdw>
          </a:effectLst>
        </p:spPr>
        <p:txBody>
          <a:bodyPr anchor="ctr"/>
          <a:lstStyle/>
          <a:p>
            <a:pPr algn="ctr" defTabSz="457200"/>
            <a:endParaRPr lang="en-US">
              <a:solidFill>
                <a:srgbClr val="FFFFFF"/>
              </a:solidFill>
              <a:latin typeface="Cambria" pitchFamily="-65" charset="0"/>
              <a:ea typeface="ＭＳ Ｐゴシック" pitchFamily="-65" charset="-128"/>
              <a:cs typeface="+mn-cs"/>
            </a:endParaRPr>
          </a:p>
        </p:txBody>
      </p:sp>
      <p:sp>
        <p:nvSpPr>
          <p:cNvPr id="94" name="Rectangle 93"/>
          <p:cNvSpPr/>
          <p:nvPr/>
        </p:nvSpPr>
        <p:spPr>
          <a:xfrm>
            <a:off x="4914900" y="6032500"/>
            <a:ext cx="2298700" cy="390525"/>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ＭＳ Ｐゴシック" pitchFamily="-65" charset="-128"/>
            </a:endParaRPr>
          </a:p>
        </p:txBody>
      </p:sp>
      <p:sp>
        <p:nvSpPr>
          <p:cNvPr id="96" name="TextBox 95"/>
          <p:cNvSpPr txBox="1">
            <a:spLocks noChangeArrowheads="1"/>
          </p:cNvSpPr>
          <p:nvPr/>
        </p:nvSpPr>
        <p:spPr bwMode="auto">
          <a:xfrm>
            <a:off x="2549525" y="6081713"/>
            <a:ext cx="1519238" cy="307975"/>
          </a:xfrm>
          <a:prstGeom prst="rect">
            <a:avLst/>
          </a:prstGeom>
          <a:noFill/>
          <a:ln w="9525">
            <a:noFill/>
            <a:miter lim="800000"/>
            <a:headEnd/>
            <a:tailEnd/>
          </a:ln>
        </p:spPr>
        <p:txBody>
          <a:bodyPr wrap="none">
            <a:spAutoFit/>
          </a:bodyPr>
          <a:lstStyle/>
          <a:p>
            <a:pPr defTabSz="457200"/>
            <a:r>
              <a:rPr lang="en-US" sz="1400">
                <a:solidFill>
                  <a:prstClr val="white"/>
                </a:solidFill>
                <a:latin typeface="Cambria" pitchFamily="-65" charset="0"/>
                <a:ea typeface="ＭＳ Ｐゴシック" pitchFamily="-65" charset="-128"/>
                <a:cs typeface="+mn-cs"/>
              </a:rPr>
              <a:t>Demand Forecast</a:t>
            </a:r>
          </a:p>
        </p:txBody>
      </p:sp>
      <p:sp>
        <p:nvSpPr>
          <p:cNvPr id="97" name="TextBox 96"/>
          <p:cNvSpPr txBox="1">
            <a:spLocks noChangeArrowheads="1"/>
          </p:cNvSpPr>
          <p:nvPr/>
        </p:nvSpPr>
        <p:spPr bwMode="auto">
          <a:xfrm>
            <a:off x="4949825" y="6081713"/>
            <a:ext cx="2219325" cy="307975"/>
          </a:xfrm>
          <a:prstGeom prst="rect">
            <a:avLst/>
          </a:prstGeom>
          <a:noFill/>
          <a:ln w="9525">
            <a:noFill/>
            <a:miter lim="800000"/>
            <a:headEnd/>
            <a:tailEnd/>
          </a:ln>
        </p:spPr>
        <p:txBody>
          <a:bodyPr wrap="none">
            <a:spAutoFit/>
          </a:bodyPr>
          <a:lstStyle/>
          <a:p>
            <a:pPr defTabSz="457200"/>
            <a:r>
              <a:rPr lang="en-US" sz="1400">
                <a:solidFill>
                  <a:srgbClr val="000000"/>
                </a:solidFill>
                <a:latin typeface="Cambria" pitchFamily="-65" charset="0"/>
                <a:ea typeface="ＭＳ Ｐゴシック" pitchFamily="-65" charset="-128"/>
                <a:cs typeface="+mn-cs"/>
              </a:rPr>
              <a:t>Capturing Efficiency/2020</a:t>
            </a:r>
          </a:p>
        </p:txBody>
      </p:sp>
      <p:sp>
        <p:nvSpPr>
          <p:cNvPr id="98" name="TextBox 97"/>
          <p:cNvSpPr txBox="1">
            <a:spLocks noChangeArrowheads="1"/>
          </p:cNvSpPr>
          <p:nvPr/>
        </p:nvSpPr>
        <p:spPr bwMode="auto">
          <a:xfrm>
            <a:off x="2389188" y="4260850"/>
            <a:ext cx="585787" cy="230188"/>
          </a:xfrm>
          <a:prstGeom prst="rect">
            <a:avLst/>
          </a:prstGeom>
          <a:noFill/>
          <a:ln w="9525">
            <a:noFill/>
            <a:miter lim="800000"/>
            <a:headEnd/>
            <a:tailEnd/>
          </a:ln>
        </p:spPr>
        <p:txBody>
          <a:bodyPr wrap="none">
            <a:spAutoFit/>
          </a:bodyPr>
          <a:lstStyle/>
          <a:p>
            <a:pPr algn="ctr" defTabSz="457200"/>
            <a:r>
              <a:rPr lang="en-US" sz="900">
                <a:solidFill>
                  <a:prstClr val="white"/>
                </a:solidFill>
                <a:latin typeface="Cambria" pitchFamily="-65" charset="0"/>
                <a:ea typeface="ＭＳ Ｐゴシック" pitchFamily="-65" charset="-128"/>
                <a:cs typeface="+mn-cs"/>
              </a:rPr>
              <a:t>$23,450</a:t>
            </a:r>
          </a:p>
        </p:txBody>
      </p:sp>
      <p:sp>
        <p:nvSpPr>
          <p:cNvPr id="99" name="TextBox 98"/>
          <p:cNvSpPr txBox="1">
            <a:spLocks noChangeArrowheads="1"/>
          </p:cNvSpPr>
          <p:nvPr/>
        </p:nvSpPr>
        <p:spPr bwMode="auto">
          <a:xfrm>
            <a:off x="2846388" y="3963988"/>
            <a:ext cx="585787" cy="230187"/>
          </a:xfrm>
          <a:prstGeom prst="rect">
            <a:avLst/>
          </a:prstGeom>
          <a:noFill/>
          <a:ln w="9525">
            <a:noFill/>
            <a:miter lim="800000"/>
            <a:headEnd/>
            <a:tailEnd/>
          </a:ln>
        </p:spPr>
        <p:txBody>
          <a:bodyPr wrap="none">
            <a:spAutoFit/>
          </a:bodyPr>
          <a:lstStyle/>
          <a:p>
            <a:pPr algn="ctr" defTabSz="457200"/>
            <a:r>
              <a:rPr lang="en-US" sz="900">
                <a:solidFill>
                  <a:prstClr val="white"/>
                </a:solidFill>
                <a:latin typeface="Cambria" pitchFamily="-65" charset="0"/>
                <a:ea typeface="ＭＳ Ｐゴシック" pitchFamily="-65" charset="-128"/>
                <a:cs typeface="+mn-cs"/>
              </a:rPr>
              <a:t>$23,450</a:t>
            </a:r>
          </a:p>
        </p:txBody>
      </p:sp>
      <p:sp>
        <p:nvSpPr>
          <p:cNvPr id="100" name="TextBox 99"/>
          <p:cNvSpPr txBox="1">
            <a:spLocks noChangeArrowheads="1"/>
          </p:cNvSpPr>
          <p:nvPr/>
        </p:nvSpPr>
        <p:spPr bwMode="auto">
          <a:xfrm>
            <a:off x="3311525" y="3549650"/>
            <a:ext cx="585788" cy="230188"/>
          </a:xfrm>
          <a:prstGeom prst="rect">
            <a:avLst/>
          </a:prstGeom>
          <a:noFill/>
          <a:ln w="9525">
            <a:noFill/>
            <a:miter lim="800000"/>
            <a:headEnd/>
            <a:tailEnd/>
          </a:ln>
        </p:spPr>
        <p:txBody>
          <a:bodyPr wrap="none">
            <a:spAutoFit/>
          </a:bodyPr>
          <a:lstStyle/>
          <a:p>
            <a:pPr algn="ctr" defTabSz="457200"/>
            <a:r>
              <a:rPr lang="en-US" sz="900">
                <a:solidFill>
                  <a:prstClr val="white"/>
                </a:solidFill>
                <a:latin typeface="Cambria" pitchFamily="-65" charset="0"/>
                <a:ea typeface="ＭＳ Ｐゴシック" pitchFamily="-65" charset="-128"/>
                <a:cs typeface="+mn-cs"/>
              </a:rPr>
              <a:t>$23,450</a:t>
            </a:r>
          </a:p>
        </p:txBody>
      </p:sp>
      <p:sp>
        <p:nvSpPr>
          <p:cNvPr id="101" name="TextBox 100"/>
          <p:cNvSpPr txBox="1">
            <a:spLocks noChangeArrowheads="1"/>
          </p:cNvSpPr>
          <p:nvPr/>
        </p:nvSpPr>
        <p:spPr bwMode="auto">
          <a:xfrm>
            <a:off x="3768725" y="3227388"/>
            <a:ext cx="585788" cy="230187"/>
          </a:xfrm>
          <a:prstGeom prst="rect">
            <a:avLst/>
          </a:prstGeom>
          <a:noFill/>
          <a:ln w="9525">
            <a:noFill/>
            <a:miter lim="800000"/>
            <a:headEnd/>
            <a:tailEnd/>
          </a:ln>
        </p:spPr>
        <p:txBody>
          <a:bodyPr wrap="none">
            <a:spAutoFit/>
          </a:bodyPr>
          <a:lstStyle/>
          <a:p>
            <a:pPr algn="ctr" defTabSz="457200"/>
            <a:r>
              <a:rPr lang="en-US" sz="900">
                <a:solidFill>
                  <a:prstClr val="white"/>
                </a:solidFill>
                <a:latin typeface="Cambria" pitchFamily="-65" charset="0"/>
                <a:ea typeface="ＭＳ Ｐゴシック" pitchFamily="-65" charset="-128"/>
                <a:cs typeface="+mn-cs"/>
              </a:rPr>
              <a:t>$23,450</a:t>
            </a:r>
          </a:p>
        </p:txBody>
      </p:sp>
      <p:sp>
        <p:nvSpPr>
          <p:cNvPr id="102" name="TextBox 101"/>
          <p:cNvSpPr txBox="1">
            <a:spLocks noChangeArrowheads="1"/>
          </p:cNvSpPr>
          <p:nvPr/>
        </p:nvSpPr>
        <p:spPr bwMode="auto">
          <a:xfrm>
            <a:off x="4208463" y="2879725"/>
            <a:ext cx="587375" cy="231775"/>
          </a:xfrm>
          <a:prstGeom prst="rect">
            <a:avLst/>
          </a:prstGeom>
          <a:noFill/>
          <a:ln w="9525">
            <a:noFill/>
            <a:miter lim="800000"/>
            <a:headEnd/>
            <a:tailEnd/>
          </a:ln>
        </p:spPr>
        <p:txBody>
          <a:bodyPr wrap="none">
            <a:spAutoFit/>
          </a:bodyPr>
          <a:lstStyle/>
          <a:p>
            <a:pPr algn="ctr" defTabSz="457200"/>
            <a:r>
              <a:rPr lang="en-US" sz="900">
                <a:solidFill>
                  <a:prstClr val="white"/>
                </a:solidFill>
                <a:latin typeface="Cambria" pitchFamily="-65" charset="0"/>
                <a:ea typeface="ＭＳ Ｐゴシック" pitchFamily="-65" charset="-128"/>
                <a:cs typeface="+mn-cs"/>
              </a:rPr>
              <a:t>$23,450</a:t>
            </a:r>
          </a:p>
        </p:txBody>
      </p:sp>
      <p:sp>
        <p:nvSpPr>
          <p:cNvPr id="103" name="TextBox 102"/>
          <p:cNvSpPr txBox="1">
            <a:spLocks noChangeArrowheads="1"/>
          </p:cNvSpPr>
          <p:nvPr/>
        </p:nvSpPr>
        <p:spPr bwMode="auto">
          <a:xfrm>
            <a:off x="4675188" y="2447925"/>
            <a:ext cx="585787" cy="231775"/>
          </a:xfrm>
          <a:prstGeom prst="rect">
            <a:avLst/>
          </a:prstGeom>
          <a:noFill/>
          <a:ln w="9525">
            <a:noFill/>
            <a:miter lim="800000"/>
            <a:headEnd/>
            <a:tailEnd/>
          </a:ln>
        </p:spPr>
        <p:txBody>
          <a:bodyPr wrap="none">
            <a:spAutoFit/>
          </a:bodyPr>
          <a:lstStyle/>
          <a:p>
            <a:pPr algn="ctr" defTabSz="457200"/>
            <a:r>
              <a:rPr lang="en-US" sz="900">
                <a:solidFill>
                  <a:prstClr val="white"/>
                </a:solidFill>
                <a:latin typeface="Cambria" pitchFamily="-65" charset="0"/>
                <a:ea typeface="ＭＳ Ｐゴシック" pitchFamily="-65" charset="-128"/>
                <a:cs typeface="+mn-cs"/>
              </a:rPr>
              <a:t>$23,450</a:t>
            </a:r>
          </a:p>
        </p:txBody>
      </p:sp>
      <p:sp>
        <p:nvSpPr>
          <p:cNvPr id="104" name="TextBox 103"/>
          <p:cNvSpPr txBox="1">
            <a:spLocks noChangeArrowheads="1"/>
          </p:cNvSpPr>
          <p:nvPr/>
        </p:nvSpPr>
        <p:spPr bwMode="auto">
          <a:xfrm>
            <a:off x="5148263" y="1982788"/>
            <a:ext cx="587375" cy="230187"/>
          </a:xfrm>
          <a:prstGeom prst="rect">
            <a:avLst/>
          </a:prstGeom>
          <a:noFill/>
          <a:ln w="9525">
            <a:noFill/>
            <a:miter lim="800000"/>
            <a:headEnd/>
            <a:tailEnd/>
          </a:ln>
        </p:spPr>
        <p:txBody>
          <a:bodyPr wrap="none">
            <a:spAutoFit/>
          </a:bodyPr>
          <a:lstStyle/>
          <a:p>
            <a:pPr algn="ctr" defTabSz="457200"/>
            <a:r>
              <a:rPr lang="en-US" sz="900">
                <a:solidFill>
                  <a:prstClr val="white"/>
                </a:solidFill>
                <a:latin typeface="Cambria" pitchFamily="-65" charset="0"/>
                <a:ea typeface="ＭＳ Ｐゴシック" pitchFamily="-65" charset="-128"/>
                <a:cs typeface="+mn-cs"/>
              </a:rPr>
              <a:t>$23,450</a:t>
            </a:r>
          </a:p>
        </p:txBody>
      </p:sp>
      <p:sp>
        <p:nvSpPr>
          <p:cNvPr id="105" name="TextBox 104"/>
          <p:cNvSpPr txBox="1">
            <a:spLocks noChangeArrowheads="1"/>
          </p:cNvSpPr>
          <p:nvPr/>
        </p:nvSpPr>
        <p:spPr bwMode="auto">
          <a:xfrm>
            <a:off x="5597525" y="1685925"/>
            <a:ext cx="585788" cy="231775"/>
          </a:xfrm>
          <a:prstGeom prst="rect">
            <a:avLst/>
          </a:prstGeom>
          <a:noFill/>
          <a:ln w="9525">
            <a:noFill/>
            <a:miter lim="800000"/>
            <a:headEnd/>
            <a:tailEnd/>
          </a:ln>
        </p:spPr>
        <p:txBody>
          <a:bodyPr wrap="none">
            <a:spAutoFit/>
          </a:bodyPr>
          <a:lstStyle/>
          <a:p>
            <a:pPr algn="ctr" defTabSz="457200"/>
            <a:r>
              <a:rPr lang="en-US" sz="900">
                <a:solidFill>
                  <a:prstClr val="white"/>
                </a:solidFill>
                <a:latin typeface="Cambria" pitchFamily="-65" charset="0"/>
                <a:ea typeface="ＭＳ Ｐゴシック" pitchFamily="-65" charset="-128"/>
                <a:cs typeface="+mn-cs"/>
              </a:rPr>
              <a:t>$23,450</a:t>
            </a:r>
          </a:p>
        </p:txBody>
      </p:sp>
      <p:sp>
        <p:nvSpPr>
          <p:cNvPr id="106" name="TextBox 105"/>
          <p:cNvSpPr txBox="1">
            <a:spLocks noChangeArrowheads="1"/>
          </p:cNvSpPr>
          <p:nvPr/>
        </p:nvSpPr>
        <p:spPr bwMode="auto">
          <a:xfrm>
            <a:off x="6072188" y="1296988"/>
            <a:ext cx="585787" cy="230187"/>
          </a:xfrm>
          <a:prstGeom prst="rect">
            <a:avLst/>
          </a:prstGeom>
          <a:noFill/>
          <a:ln w="9525">
            <a:noFill/>
            <a:miter lim="800000"/>
            <a:headEnd/>
            <a:tailEnd/>
          </a:ln>
        </p:spPr>
        <p:txBody>
          <a:bodyPr wrap="none">
            <a:spAutoFit/>
          </a:bodyPr>
          <a:lstStyle/>
          <a:p>
            <a:pPr algn="ctr" defTabSz="457200"/>
            <a:r>
              <a:rPr lang="en-US" sz="900">
                <a:solidFill>
                  <a:prstClr val="white"/>
                </a:solidFill>
                <a:latin typeface="Cambria" pitchFamily="-65" charset="0"/>
                <a:ea typeface="ＭＳ Ｐゴシック" pitchFamily="-65" charset="-128"/>
                <a:cs typeface="+mn-cs"/>
              </a:rPr>
              <a:t>$23,450</a:t>
            </a:r>
          </a:p>
        </p:txBody>
      </p:sp>
      <p:sp>
        <p:nvSpPr>
          <p:cNvPr id="118" name="TextBox 117"/>
          <p:cNvSpPr txBox="1">
            <a:spLocks noChangeArrowheads="1"/>
          </p:cNvSpPr>
          <p:nvPr/>
        </p:nvSpPr>
        <p:spPr bwMode="auto">
          <a:xfrm>
            <a:off x="6529388" y="949325"/>
            <a:ext cx="585787" cy="231775"/>
          </a:xfrm>
          <a:prstGeom prst="rect">
            <a:avLst/>
          </a:prstGeom>
          <a:noFill/>
          <a:ln w="9525">
            <a:noFill/>
            <a:miter lim="800000"/>
            <a:headEnd/>
            <a:tailEnd/>
          </a:ln>
        </p:spPr>
        <p:txBody>
          <a:bodyPr wrap="none">
            <a:spAutoFit/>
          </a:bodyPr>
          <a:lstStyle/>
          <a:p>
            <a:pPr algn="ctr" defTabSz="457200"/>
            <a:r>
              <a:rPr lang="en-US" sz="900">
                <a:solidFill>
                  <a:prstClr val="white"/>
                </a:solidFill>
                <a:latin typeface="Cambria" pitchFamily="-65" charset="0"/>
                <a:ea typeface="ＭＳ Ｐゴシック" pitchFamily="-65" charset="-128"/>
                <a:cs typeface="+mn-cs"/>
              </a:rPr>
              <a:t>$23,450</a:t>
            </a:r>
          </a:p>
        </p:txBody>
      </p:sp>
      <p:sp>
        <p:nvSpPr>
          <p:cNvPr id="119" name="TextBox 118"/>
          <p:cNvSpPr txBox="1"/>
          <p:nvPr/>
        </p:nvSpPr>
        <p:spPr>
          <a:xfrm>
            <a:off x="7231063" y="365125"/>
            <a:ext cx="1727200" cy="969963"/>
          </a:xfrm>
          <a:prstGeom prst="rect">
            <a:avLst/>
          </a:prstGeom>
          <a:noFill/>
          <a:effectLst/>
        </p:spPr>
        <p:txBody>
          <a:bodyPr>
            <a:spAutoFit/>
          </a:bodyPr>
          <a:lstStyle/>
          <a:p>
            <a:pPr algn="ctr" defTabSz="457200"/>
            <a:r>
              <a:rPr lang="en-US" sz="1300">
                <a:solidFill>
                  <a:prstClr val="white"/>
                </a:solidFill>
                <a:latin typeface="Cambria" pitchFamily="-65" charset="0"/>
                <a:ea typeface="ＭＳ Ｐゴシック" pitchFamily="-65" charset="-128"/>
                <a:cs typeface="+mn-cs"/>
              </a:rPr>
              <a:t>Total Savings, 2010-2020, through capturing efficiency:</a:t>
            </a:r>
          </a:p>
          <a:p>
            <a:pPr algn="ctr" defTabSz="457200"/>
            <a:r>
              <a:rPr lang="en-US">
                <a:solidFill>
                  <a:prstClr val="white"/>
                </a:solidFill>
                <a:effectLst>
                  <a:outerShdw blurRad="38100" dist="38100" dir="2700000" algn="tl">
                    <a:srgbClr val="1F497D"/>
                  </a:outerShdw>
                </a:effectLst>
                <a:latin typeface="Cambria" pitchFamily="-65" charset="0"/>
                <a:ea typeface="ＭＳ Ｐゴシック" pitchFamily="-65" charset="-128"/>
                <a:cs typeface="+mn-cs"/>
              </a:rPr>
              <a:t>$1,250,000</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2" presetClass="entr" presetSubtype="8" accel="50000" decel="5000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0-#ppt_w/2"/>
                                          </p:val>
                                        </p:tav>
                                        <p:tav tm="100000">
                                          <p:val>
                                            <p:strVal val="#ppt_x"/>
                                          </p:val>
                                        </p:tav>
                                      </p:tavLst>
                                    </p:anim>
                                    <p:anim calcmode="lin" valueType="num">
                                      <p:cBhvr additive="base">
                                        <p:cTn id="19" dur="500" fill="hold"/>
                                        <p:tgtEl>
                                          <p:spTgt spid="27"/>
                                        </p:tgtEl>
                                        <p:attrNameLst>
                                          <p:attrName>ppt_y</p:attrName>
                                        </p:attrNameLst>
                                      </p:cBhvr>
                                      <p:tavLst>
                                        <p:tav tm="0">
                                          <p:val>
                                            <p:strVal val="#ppt_y"/>
                                          </p:val>
                                        </p:tav>
                                        <p:tav tm="100000">
                                          <p:val>
                                            <p:strVal val="#ppt_y"/>
                                          </p:val>
                                        </p:tav>
                                      </p:tavLst>
                                    </p:anim>
                                  </p:childTnLst>
                                </p:cTn>
                              </p:par>
                              <p:par>
                                <p:cTn id="20" presetID="2" presetClass="entr" presetSubtype="8" accel="50000" decel="5000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0-#ppt_w/2"/>
                                          </p:val>
                                        </p:tav>
                                        <p:tav tm="100000">
                                          <p:val>
                                            <p:strVal val="#ppt_x"/>
                                          </p:val>
                                        </p:tav>
                                      </p:tavLst>
                                    </p:anim>
                                    <p:anim calcmode="lin" valueType="num">
                                      <p:cBhvr additive="base">
                                        <p:cTn id="23" dur="500" fill="hold"/>
                                        <p:tgtEl>
                                          <p:spTgt spid="23"/>
                                        </p:tgtEl>
                                        <p:attrNameLst>
                                          <p:attrName>ppt_y</p:attrName>
                                        </p:attrNameLst>
                                      </p:cBhvr>
                                      <p:tavLst>
                                        <p:tav tm="0">
                                          <p:val>
                                            <p:strVal val="#ppt_y"/>
                                          </p:val>
                                        </p:tav>
                                        <p:tav tm="100000">
                                          <p:val>
                                            <p:strVal val="#ppt_y"/>
                                          </p:val>
                                        </p:tav>
                                      </p:tavLst>
                                    </p:anim>
                                  </p:childTnLst>
                                </p:cTn>
                              </p:par>
                              <p:par>
                                <p:cTn id="24" presetID="2" presetClass="entr" presetSubtype="8" accel="50000" decel="5000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0-#ppt_w/2"/>
                                          </p:val>
                                        </p:tav>
                                        <p:tav tm="100000">
                                          <p:val>
                                            <p:strVal val="#ppt_x"/>
                                          </p:val>
                                        </p:tav>
                                      </p:tavLst>
                                    </p:anim>
                                    <p:anim calcmode="lin" valueType="num">
                                      <p:cBhvr additive="base">
                                        <p:cTn id="27" dur="500" fill="hold"/>
                                        <p:tgtEl>
                                          <p:spTgt spid="24"/>
                                        </p:tgtEl>
                                        <p:attrNameLst>
                                          <p:attrName>ppt_y</p:attrName>
                                        </p:attrNameLst>
                                      </p:cBhvr>
                                      <p:tavLst>
                                        <p:tav tm="0">
                                          <p:val>
                                            <p:strVal val="#ppt_y"/>
                                          </p:val>
                                        </p:tav>
                                        <p:tav tm="100000">
                                          <p:val>
                                            <p:strVal val="#ppt_y"/>
                                          </p:val>
                                        </p:tav>
                                      </p:tavLst>
                                    </p:anim>
                                  </p:childTnLst>
                                </p:cTn>
                              </p:par>
                              <p:par>
                                <p:cTn id="28" presetID="2" presetClass="entr" presetSubtype="8" accel="50000" decel="5000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0-#ppt_w/2"/>
                                          </p:val>
                                        </p:tav>
                                        <p:tav tm="100000">
                                          <p:val>
                                            <p:strVal val="#ppt_x"/>
                                          </p:val>
                                        </p:tav>
                                      </p:tavLst>
                                    </p:anim>
                                    <p:anim calcmode="lin" valueType="num">
                                      <p:cBhvr additive="base">
                                        <p:cTn id="31" dur="500" fill="hold"/>
                                        <p:tgtEl>
                                          <p:spTgt spid="26"/>
                                        </p:tgtEl>
                                        <p:attrNameLst>
                                          <p:attrName>ppt_y</p:attrName>
                                        </p:attrNameLst>
                                      </p:cBhvr>
                                      <p:tavLst>
                                        <p:tav tm="0">
                                          <p:val>
                                            <p:strVal val="#ppt_y"/>
                                          </p:val>
                                        </p:tav>
                                        <p:tav tm="100000">
                                          <p:val>
                                            <p:strVal val="#ppt_y"/>
                                          </p:val>
                                        </p:tav>
                                      </p:tavLst>
                                    </p:anim>
                                  </p:childTnLst>
                                </p:cTn>
                              </p:par>
                              <p:par>
                                <p:cTn id="32" presetID="2" presetClass="entr" presetSubtype="8" accel="50000" decel="50000" fill="hold" nodeType="withEffect">
                                  <p:stCondLst>
                                    <p:cond delay="0"/>
                                  </p:stCondLst>
                                  <p:childTnLst>
                                    <p:set>
                                      <p:cBhvr>
                                        <p:cTn id="33" dur="1" fill="hold">
                                          <p:stCondLst>
                                            <p:cond delay="0"/>
                                          </p:stCondLst>
                                        </p:cTn>
                                        <p:tgtEl>
                                          <p:spTgt spid="84"/>
                                        </p:tgtEl>
                                        <p:attrNameLst>
                                          <p:attrName>style.visibility</p:attrName>
                                        </p:attrNameLst>
                                      </p:cBhvr>
                                      <p:to>
                                        <p:strVal val="visible"/>
                                      </p:to>
                                    </p:set>
                                    <p:anim calcmode="lin" valueType="num">
                                      <p:cBhvr additive="base">
                                        <p:cTn id="34" dur="500" fill="hold"/>
                                        <p:tgtEl>
                                          <p:spTgt spid="84"/>
                                        </p:tgtEl>
                                        <p:attrNameLst>
                                          <p:attrName>ppt_x</p:attrName>
                                        </p:attrNameLst>
                                      </p:cBhvr>
                                      <p:tavLst>
                                        <p:tav tm="0">
                                          <p:val>
                                            <p:strVal val="0-#ppt_w/2"/>
                                          </p:val>
                                        </p:tav>
                                        <p:tav tm="100000">
                                          <p:val>
                                            <p:strVal val="#ppt_x"/>
                                          </p:val>
                                        </p:tav>
                                      </p:tavLst>
                                    </p:anim>
                                    <p:anim calcmode="lin" valueType="num">
                                      <p:cBhvr additive="base">
                                        <p:cTn id="35" dur="500" fill="hold"/>
                                        <p:tgtEl>
                                          <p:spTgt spid="84"/>
                                        </p:tgtEl>
                                        <p:attrNameLst>
                                          <p:attrName>ppt_y</p:attrName>
                                        </p:attrNameLst>
                                      </p:cBhvr>
                                      <p:tavLst>
                                        <p:tav tm="0">
                                          <p:val>
                                            <p:strVal val="#ppt_y"/>
                                          </p:val>
                                        </p:tav>
                                        <p:tav tm="100000">
                                          <p:val>
                                            <p:strVal val="#ppt_y"/>
                                          </p:val>
                                        </p:tav>
                                      </p:tavLst>
                                    </p:anim>
                                  </p:childTnLst>
                                </p:cTn>
                              </p:par>
                              <p:par>
                                <p:cTn id="36" presetID="2" presetClass="entr" presetSubtype="8" accel="50000" decel="50000" fill="hold" nodeType="withEffect">
                                  <p:stCondLst>
                                    <p:cond delay="0"/>
                                  </p:stCondLst>
                                  <p:childTnLst>
                                    <p:set>
                                      <p:cBhvr>
                                        <p:cTn id="37" dur="1" fill="hold">
                                          <p:stCondLst>
                                            <p:cond delay="0"/>
                                          </p:stCondLst>
                                        </p:cTn>
                                        <p:tgtEl>
                                          <p:spTgt spid="83"/>
                                        </p:tgtEl>
                                        <p:attrNameLst>
                                          <p:attrName>style.visibility</p:attrName>
                                        </p:attrNameLst>
                                      </p:cBhvr>
                                      <p:to>
                                        <p:strVal val="visible"/>
                                      </p:to>
                                    </p:set>
                                    <p:anim calcmode="lin" valueType="num">
                                      <p:cBhvr additive="base">
                                        <p:cTn id="38" dur="500" fill="hold"/>
                                        <p:tgtEl>
                                          <p:spTgt spid="83"/>
                                        </p:tgtEl>
                                        <p:attrNameLst>
                                          <p:attrName>ppt_x</p:attrName>
                                        </p:attrNameLst>
                                      </p:cBhvr>
                                      <p:tavLst>
                                        <p:tav tm="0">
                                          <p:val>
                                            <p:strVal val="0-#ppt_w/2"/>
                                          </p:val>
                                        </p:tav>
                                        <p:tav tm="100000">
                                          <p:val>
                                            <p:strVal val="#ppt_x"/>
                                          </p:val>
                                        </p:tav>
                                      </p:tavLst>
                                    </p:anim>
                                    <p:anim calcmode="lin" valueType="num">
                                      <p:cBhvr additive="base">
                                        <p:cTn id="39" dur="500" fill="hold"/>
                                        <p:tgtEl>
                                          <p:spTgt spid="83"/>
                                        </p:tgtEl>
                                        <p:attrNameLst>
                                          <p:attrName>ppt_y</p:attrName>
                                        </p:attrNameLst>
                                      </p:cBhvr>
                                      <p:tavLst>
                                        <p:tav tm="0">
                                          <p:val>
                                            <p:strVal val="#ppt_y"/>
                                          </p:val>
                                        </p:tav>
                                        <p:tav tm="100000">
                                          <p:val>
                                            <p:strVal val="#ppt_y"/>
                                          </p:val>
                                        </p:tav>
                                      </p:tavLst>
                                    </p:anim>
                                  </p:childTnLst>
                                </p:cTn>
                              </p:par>
                              <p:par>
                                <p:cTn id="40" presetID="2" presetClass="entr" presetSubtype="8" accel="50000" decel="5000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0-#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par>
                                <p:cTn id="44" presetID="2" presetClass="entr" presetSubtype="8" accel="50000" decel="5000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0-#ppt_w/2"/>
                                          </p:val>
                                        </p:tav>
                                        <p:tav tm="100000">
                                          <p:val>
                                            <p:strVal val="#ppt_x"/>
                                          </p:val>
                                        </p:tav>
                                      </p:tavLst>
                                    </p:anim>
                                    <p:anim calcmode="lin" valueType="num">
                                      <p:cBhvr additive="base">
                                        <p:cTn id="47"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down)">
                                      <p:cBhvr>
                                        <p:cTn id="52" dur="500"/>
                                        <p:tgtEl>
                                          <p:spTgt spid="2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fade">
                                      <p:cBhvr>
                                        <p:cTn id="55" dur="500"/>
                                        <p:tgtEl>
                                          <p:spTgt spid="8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6"/>
                                        </p:tgtEl>
                                        <p:attrNameLst>
                                          <p:attrName>style.visibility</p:attrName>
                                        </p:attrNameLst>
                                      </p:cBhvr>
                                      <p:to>
                                        <p:strVal val="visible"/>
                                      </p:to>
                                    </p:set>
                                    <p:animEffect transition="in" filter="fade">
                                      <p:cBhvr>
                                        <p:cTn id="58" dur="500"/>
                                        <p:tgtEl>
                                          <p:spTgt spid="9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fade">
                                      <p:cBhvr>
                                        <p:cTn id="61" dur="500"/>
                                        <p:tgtEl>
                                          <p:spTgt spid="71"/>
                                        </p:tgtEl>
                                      </p:cBhvr>
                                    </p:animEffect>
                                  </p:childTnLst>
                                </p:cTn>
                              </p:par>
                            </p:childTnLst>
                          </p:cTn>
                        </p:par>
                        <p:par>
                          <p:cTn id="62" fill="hold">
                            <p:stCondLst>
                              <p:cond delay="500"/>
                            </p:stCondLst>
                            <p:childTnLst>
                              <p:par>
                                <p:cTn id="63" presetID="22" presetClass="entr" presetSubtype="4"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fade">
                                      <p:cBhvr>
                                        <p:cTn id="68" dur="500"/>
                                        <p:tgtEl>
                                          <p:spTgt spid="72"/>
                                        </p:tgtEl>
                                      </p:cBhvr>
                                    </p:animEffect>
                                  </p:childTnLst>
                                </p:cTn>
                              </p:par>
                            </p:childTnLst>
                          </p:cTn>
                        </p:par>
                        <p:par>
                          <p:cTn id="69" fill="hold">
                            <p:stCondLst>
                              <p:cond delay="1000"/>
                            </p:stCondLst>
                            <p:childTnLst>
                              <p:par>
                                <p:cTn id="70" presetID="22" presetClass="entr" presetSubtype="4"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down)">
                                      <p:cBhvr>
                                        <p:cTn id="72" dur="500"/>
                                        <p:tgtEl>
                                          <p:spTgt spid="3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fade">
                                      <p:cBhvr>
                                        <p:cTn id="75" dur="500"/>
                                        <p:tgtEl>
                                          <p:spTgt spid="73"/>
                                        </p:tgtEl>
                                      </p:cBhvr>
                                    </p:animEffect>
                                  </p:childTnLst>
                                </p:cTn>
                              </p:par>
                            </p:childTnLst>
                          </p:cTn>
                        </p:par>
                        <p:par>
                          <p:cTn id="76" fill="hold">
                            <p:stCondLst>
                              <p:cond delay="1500"/>
                            </p:stCondLst>
                            <p:childTnLst>
                              <p:par>
                                <p:cTn id="77" presetID="22" presetClass="entr" presetSubtype="4"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wipe(down)">
                                      <p:cBhvr>
                                        <p:cTn id="79" dur="500"/>
                                        <p:tgtEl>
                                          <p:spTgt spid="3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500"/>
                                        <p:tgtEl>
                                          <p:spTgt spid="74"/>
                                        </p:tgtEl>
                                      </p:cBhvr>
                                    </p:animEffect>
                                  </p:childTnLst>
                                </p:cTn>
                              </p:par>
                            </p:childTnLst>
                          </p:cTn>
                        </p:par>
                        <p:par>
                          <p:cTn id="83" fill="hold">
                            <p:stCondLst>
                              <p:cond delay="2000"/>
                            </p:stCondLst>
                            <p:childTnLst>
                              <p:par>
                                <p:cTn id="84" presetID="22" presetClass="entr" presetSubtype="4" fill="hold" grpId="0" nodeType="after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wipe(down)">
                                      <p:cBhvr>
                                        <p:cTn id="86" dur="500"/>
                                        <p:tgtEl>
                                          <p:spTgt spid="3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76"/>
                                        </p:tgtEl>
                                        <p:attrNameLst>
                                          <p:attrName>style.visibility</p:attrName>
                                        </p:attrNameLst>
                                      </p:cBhvr>
                                      <p:to>
                                        <p:strVal val="visible"/>
                                      </p:to>
                                    </p:set>
                                    <p:animEffect transition="in" filter="fade">
                                      <p:cBhvr>
                                        <p:cTn id="89" dur="500"/>
                                        <p:tgtEl>
                                          <p:spTgt spid="76"/>
                                        </p:tgtEl>
                                      </p:cBhvr>
                                    </p:animEffect>
                                  </p:childTnLst>
                                </p:cTn>
                              </p:par>
                            </p:childTnLst>
                          </p:cTn>
                        </p:par>
                        <p:par>
                          <p:cTn id="90" fill="hold">
                            <p:stCondLst>
                              <p:cond delay="2500"/>
                            </p:stCondLst>
                            <p:childTnLst>
                              <p:par>
                                <p:cTn id="91" presetID="22" presetClass="entr" presetSubtype="4"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wipe(down)">
                                      <p:cBhvr>
                                        <p:cTn id="93" dur="500"/>
                                        <p:tgtEl>
                                          <p:spTgt spid="4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500"/>
                                        <p:tgtEl>
                                          <p:spTgt spid="77"/>
                                        </p:tgtEl>
                                      </p:cBhvr>
                                    </p:animEffect>
                                  </p:childTnLst>
                                </p:cTn>
                              </p:par>
                            </p:childTnLst>
                          </p:cTn>
                        </p:par>
                        <p:par>
                          <p:cTn id="97" fill="hold">
                            <p:stCondLst>
                              <p:cond delay="3000"/>
                            </p:stCondLst>
                            <p:childTnLst>
                              <p:par>
                                <p:cTn id="98" presetID="22" presetClass="entr" presetSubtype="4" fill="hold" grpId="0" nodeType="afterEffect">
                                  <p:stCondLst>
                                    <p:cond delay="0"/>
                                  </p:stCondLst>
                                  <p:childTnLst>
                                    <p:set>
                                      <p:cBhvr>
                                        <p:cTn id="99" dur="1" fill="hold">
                                          <p:stCondLst>
                                            <p:cond delay="0"/>
                                          </p:stCondLst>
                                        </p:cTn>
                                        <p:tgtEl>
                                          <p:spTgt spid="41"/>
                                        </p:tgtEl>
                                        <p:attrNameLst>
                                          <p:attrName>style.visibility</p:attrName>
                                        </p:attrNameLst>
                                      </p:cBhvr>
                                      <p:to>
                                        <p:strVal val="visible"/>
                                      </p:to>
                                    </p:set>
                                    <p:animEffect transition="in" filter="wipe(down)">
                                      <p:cBhvr>
                                        <p:cTn id="100" dur="500"/>
                                        <p:tgtEl>
                                          <p:spTgt spid="4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78"/>
                                        </p:tgtEl>
                                        <p:attrNameLst>
                                          <p:attrName>style.visibility</p:attrName>
                                        </p:attrNameLst>
                                      </p:cBhvr>
                                      <p:to>
                                        <p:strVal val="visible"/>
                                      </p:to>
                                    </p:set>
                                    <p:animEffect transition="in" filter="fade">
                                      <p:cBhvr>
                                        <p:cTn id="103" dur="500"/>
                                        <p:tgtEl>
                                          <p:spTgt spid="78"/>
                                        </p:tgtEl>
                                      </p:cBhvr>
                                    </p:animEffect>
                                  </p:childTnLst>
                                </p:cTn>
                              </p:par>
                            </p:childTnLst>
                          </p:cTn>
                        </p:par>
                        <p:par>
                          <p:cTn id="104" fill="hold">
                            <p:stCondLst>
                              <p:cond delay="3500"/>
                            </p:stCondLst>
                            <p:childTnLst>
                              <p:par>
                                <p:cTn id="105" presetID="22" presetClass="entr" presetSubtype="4"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down)">
                                      <p:cBhvr>
                                        <p:cTn id="107" dur="500"/>
                                        <p:tgtEl>
                                          <p:spTgt spid="42"/>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79"/>
                                        </p:tgtEl>
                                        <p:attrNameLst>
                                          <p:attrName>style.visibility</p:attrName>
                                        </p:attrNameLst>
                                      </p:cBhvr>
                                      <p:to>
                                        <p:strVal val="visible"/>
                                      </p:to>
                                    </p:set>
                                    <p:animEffect transition="in" filter="fade">
                                      <p:cBhvr>
                                        <p:cTn id="110" dur="500"/>
                                        <p:tgtEl>
                                          <p:spTgt spid="79"/>
                                        </p:tgtEl>
                                      </p:cBhvr>
                                    </p:animEffect>
                                  </p:childTnLst>
                                </p:cTn>
                              </p:par>
                            </p:childTnLst>
                          </p:cTn>
                        </p:par>
                        <p:par>
                          <p:cTn id="111" fill="hold">
                            <p:stCondLst>
                              <p:cond delay="4000"/>
                            </p:stCondLst>
                            <p:childTnLst>
                              <p:par>
                                <p:cTn id="112" presetID="22" presetClass="entr" presetSubtype="4" fill="hold" grpId="0" nodeType="after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wipe(down)">
                                      <p:cBhvr>
                                        <p:cTn id="114" dur="500"/>
                                        <p:tgtEl>
                                          <p:spTgt spid="43"/>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Effect transition="in" filter="fade">
                                      <p:cBhvr>
                                        <p:cTn id="117" dur="500"/>
                                        <p:tgtEl>
                                          <p:spTgt spid="80"/>
                                        </p:tgtEl>
                                      </p:cBhvr>
                                    </p:animEffect>
                                  </p:childTnLst>
                                </p:cTn>
                              </p:par>
                            </p:childTnLst>
                          </p:cTn>
                        </p:par>
                        <p:par>
                          <p:cTn id="118" fill="hold">
                            <p:stCondLst>
                              <p:cond delay="4500"/>
                            </p:stCondLst>
                            <p:childTnLst>
                              <p:par>
                                <p:cTn id="119" presetID="22" presetClass="entr" presetSubtype="4"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wipe(down)">
                                      <p:cBhvr>
                                        <p:cTn id="121" dur="500"/>
                                        <p:tgtEl>
                                          <p:spTgt spid="44"/>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fade">
                                      <p:cBhvr>
                                        <p:cTn id="124" dur="500"/>
                                        <p:tgtEl>
                                          <p:spTgt spid="82"/>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1" fill="hold" grpId="0" nodeType="clickEffect">
                                  <p:stCondLst>
                                    <p:cond delay="0"/>
                                  </p:stCondLst>
                                  <p:childTnLst>
                                    <p:set>
                                      <p:cBhvr>
                                        <p:cTn id="128" dur="1" fill="hold">
                                          <p:stCondLst>
                                            <p:cond delay="0"/>
                                          </p:stCondLst>
                                        </p:cTn>
                                        <p:tgtEl>
                                          <p:spTgt spid="29"/>
                                        </p:tgtEl>
                                        <p:attrNameLst>
                                          <p:attrName>style.visibility</p:attrName>
                                        </p:attrNameLst>
                                      </p:cBhvr>
                                      <p:to>
                                        <p:strVal val="visible"/>
                                      </p:to>
                                    </p:set>
                                    <p:animEffect transition="in" filter="wipe(up)">
                                      <p:cBhvr>
                                        <p:cTn id="129" dur="500"/>
                                        <p:tgtEl>
                                          <p:spTgt spid="29"/>
                                        </p:tgtEl>
                                      </p:cBhvr>
                                    </p:animEffect>
                                  </p:childTnLst>
                                </p:cTn>
                              </p:par>
                              <p:par>
                                <p:cTn id="130" presetID="10" presetClass="exit" presetSubtype="0" fill="hold" grpId="1" nodeType="withEffect">
                                  <p:stCondLst>
                                    <p:cond delay="0"/>
                                  </p:stCondLst>
                                  <p:childTnLst>
                                    <p:animEffect transition="out" filter="fade">
                                      <p:cBhvr>
                                        <p:cTn id="131" dur="500"/>
                                        <p:tgtEl>
                                          <p:spTgt spid="79"/>
                                        </p:tgtEl>
                                      </p:cBhvr>
                                    </p:animEffect>
                                    <p:set>
                                      <p:cBhvr>
                                        <p:cTn id="132" dur="1" fill="hold">
                                          <p:stCondLst>
                                            <p:cond delay="499"/>
                                          </p:stCondLst>
                                        </p:cTn>
                                        <p:tgtEl>
                                          <p:spTgt spid="79"/>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72"/>
                                        </p:tgtEl>
                                      </p:cBhvr>
                                    </p:animEffect>
                                    <p:set>
                                      <p:cBhvr>
                                        <p:cTn id="135" dur="1" fill="hold">
                                          <p:stCondLst>
                                            <p:cond delay="499"/>
                                          </p:stCondLst>
                                        </p:cTn>
                                        <p:tgtEl>
                                          <p:spTgt spid="72"/>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77"/>
                                        </p:tgtEl>
                                      </p:cBhvr>
                                    </p:animEffect>
                                    <p:set>
                                      <p:cBhvr>
                                        <p:cTn id="138" dur="1" fill="hold">
                                          <p:stCondLst>
                                            <p:cond delay="499"/>
                                          </p:stCondLst>
                                        </p:cTn>
                                        <p:tgtEl>
                                          <p:spTgt spid="77"/>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78"/>
                                        </p:tgtEl>
                                      </p:cBhvr>
                                    </p:animEffect>
                                    <p:set>
                                      <p:cBhvr>
                                        <p:cTn id="141" dur="1" fill="hold">
                                          <p:stCondLst>
                                            <p:cond delay="499"/>
                                          </p:stCondLst>
                                        </p:cTn>
                                        <p:tgtEl>
                                          <p:spTgt spid="78"/>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80"/>
                                        </p:tgtEl>
                                      </p:cBhvr>
                                    </p:animEffect>
                                    <p:set>
                                      <p:cBhvr>
                                        <p:cTn id="144" dur="1" fill="hold">
                                          <p:stCondLst>
                                            <p:cond delay="499"/>
                                          </p:stCondLst>
                                        </p:cTn>
                                        <p:tgtEl>
                                          <p:spTgt spid="80"/>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71"/>
                                        </p:tgtEl>
                                      </p:cBhvr>
                                    </p:animEffect>
                                    <p:set>
                                      <p:cBhvr>
                                        <p:cTn id="147" dur="1" fill="hold">
                                          <p:stCondLst>
                                            <p:cond delay="499"/>
                                          </p:stCondLst>
                                        </p:cTn>
                                        <p:tgtEl>
                                          <p:spTgt spid="71"/>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73"/>
                                        </p:tgtEl>
                                      </p:cBhvr>
                                    </p:animEffect>
                                    <p:set>
                                      <p:cBhvr>
                                        <p:cTn id="150" dur="1" fill="hold">
                                          <p:stCondLst>
                                            <p:cond delay="499"/>
                                          </p:stCondLst>
                                        </p:cTn>
                                        <p:tgtEl>
                                          <p:spTgt spid="73"/>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82"/>
                                        </p:tgtEl>
                                      </p:cBhvr>
                                    </p:animEffect>
                                    <p:set>
                                      <p:cBhvr>
                                        <p:cTn id="153" dur="1" fill="hold">
                                          <p:stCondLst>
                                            <p:cond delay="499"/>
                                          </p:stCondLst>
                                        </p:cTn>
                                        <p:tgtEl>
                                          <p:spTgt spid="82"/>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74"/>
                                        </p:tgtEl>
                                      </p:cBhvr>
                                    </p:animEffect>
                                    <p:set>
                                      <p:cBhvr>
                                        <p:cTn id="156" dur="1" fill="hold">
                                          <p:stCondLst>
                                            <p:cond delay="499"/>
                                          </p:stCondLst>
                                        </p:cTn>
                                        <p:tgtEl>
                                          <p:spTgt spid="74"/>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76"/>
                                        </p:tgtEl>
                                      </p:cBhvr>
                                    </p:animEffect>
                                    <p:set>
                                      <p:cBhvr>
                                        <p:cTn id="159" dur="1" fill="hold">
                                          <p:stCondLst>
                                            <p:cond delay="499"/>
                                          </p:stCondLst>
                                        </p:cTn>
                                        <p:tgtEl>
                                          <p:spTgt spid="76"/>
                                        </p:tgtEl>
                                        <p:attrNameLst>
                                          <p:attrName>style.visibility</p:attrName>
                                        </p:attrNameLst>
                                      </p:cBhvr>
                                      <p:to>
                                        <p:strVal val="hidden"/>
                                      </p:to>
                                    </p:set>
                                  </p:childTnLst>
                                </p:cTn>
                              </p:par>
                              <p:par>
                                <p:cTn id="160" presetID="10" presetClass="entr" presetSubtype="0" fill="hold" nodeType="withEffect">
                                  <p:stCondLst>
                                    <p:cond delay="0"/>
                                  </p:stCondLst>
                                  <p:childTnLst>
                                    <p:set>
                                      <p:cBhvr>
                                        <p:cTn id="161" dur="1" fill="hold">
                                          <p:stCondLst>
                                            <p:cond delay="0"/>
                                          </p:stCondLst>
                                        </p:cTn>
                                        <p:tgtEl>
                                          <p:spTgt spid="6"/>
                                        </p:tgtEl>
                                        <p:attrNameLst>
                                          <p:attrName>style.visibility</p:attrName>
                                        </p:attrNameLst>
                                      </p:cBhvr>
                                      <p:to>
                                        <p:strVal val="visible"/>
                                      </p:to>
                                    </p:set>
                                    <p:animEffect transition="in" filter="fade">
                                      <p:cBhvr>
                                        <p:cTn id="162" dur="500"/>
                                        <p:tgtEl>
                                          <p:spTgt spid="6"/>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20"/>
                                        </p:tgtEl>
                                        <p:attrNameLst>
                                          <p:attrName>style.visibility</p:attrName>
                                        </p:attrNameLst>
                                      </p:cBhvr>
                                      <p:to>
                                        <p:strVal val="visible"/>
                                      </p:to>
                                    </p:set>
                                    <p:animEffect transition="in" filter="fade">
                                      <p:cBhvr>
                                        <p:cTn id="165" dur="500"/>
                                        <p:tgtEl>
                                          <p:spTgt spid="120"/>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94"/>
                                        </p:tgtEl>
                                        <p:attrNameLst>
                                          <p:attrName>style.visibility</p:attrName>
                                        </p:attrNameLst>
                                      </p:cBhvr>
                                      <p:to>
                                        <p:strVal val="visible"/>
                                      </p:to>
                                    </p:set>
                                    <p:animEffect transition="in" filter="fade">
                                      <p:cBhvr>
                                        <p:cTn id="168" dur="500"/>
                                        <p:tgtEl>
                                          <p:spTgt spid="94"/>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97"/>
                                        </p:tgtEl>
                                        <p:attrNameLst>
                                          <p:attrName>style.visibility</p:attrName>
                                        </p:attrNameLst>
                                      </p:cBhvr>
                                      <p:to>
                                        <p:strVal val="visible"/>
                                      </p:to>
                                    </p:set>
                                    <p:animEffect transition="in" filter="fade">
                                      <p:cBhvr>
                                        <p:cTn id="171" dur="500"/>
                                        <p:tgtEl>
                                          <p:spTgt spid="97"/>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1" fill="hold" grpId="0" nodeType="clickEffect">
                                  <p:stCondLst>
                                    <p:cond delay="0"/>
                                  </p:stCondLst>
                                  <p:childTnLst>
                                    <p:set>
                                      <p:cBhvr>
                                        <p:cTn id="175" dur="1" fill="hold">
                                          <p:stCondLst>
                                            <p:cond delay="0"/>
                                          </p:stCondLst>
                                        </p:cTn>
                                        <p:tgtEl>
                                          <p:spTgt spid="36"/>
                                        </p:tgtEl>
                                        <p:attrNameLst>
                                          <p:attrName>style.visibility</p:attrName>
                                        </p:attrNameLst>
                                      </p:cBhvr>
                                      <p:to>
                                        <p:strVal val="visible"/>
                                      </p:to>
                                    </p:set>
                                    <p:animEffect transition="in" filter="wipe(up)">
                                      <p:cBhvr>
                                        <p:cTn id="176" dur="500"/>
                                        <p:tgtEl>
                                          <p:spTgt spid="36"/>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21"/>
                                        </p:tgtEl>
                                        <p:attrNameLst>
                                          <p:attrName>style.visibility</p:attrName>
                                        </p:attrNameLst>
                                      </p:cBhvr>
                                      <p:to>
                                        <p:strVal val="visible"/>
                                      </p:to>
                                    </p:set>
                                    <p:animEffect transition="in" filter="fade">
                                      <p:cBhvr>
                                        <p:cTn id="179" dur="500"/>
                                        <p:tgtEl>
                                          <p:spTgt spid="121"/>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1" fill="hold" grpId="0" nodeType="clickEffect">
                                  <p:stCondLst>
                                    <p:cond delay="0"/>
                                  </p:stCondLst>
                                  <p:childTnLst>
                                    <p:set>
                                      <p:cBhvr>
                                        <p:cTn id="183" dur="1" fill="hold">
                                          <p:stCondLst>
                                            <p:cond delay="0"/>
                                          </p:stCondLst>
                                        </p:cTn>
                                        <p:tgtEl>
                                          <p:spTgt spid="45"/>
                                        </p:tgtEl>
                                        <p:attrNameLst>
                                          <p:attrName>style.visibility</p:attrName>
                                        </p:attrNameLst>
                                      </p:cBhvr>
                                      <p:to>
                                        <p:strVal val="visible"/>
                                      </p:to>
                                    </p:set>
                                    <p:animEffect transition="in" filter="wipe(up)">
                                      <p:cBhvr>
                                        <p:cTn id="184" dur="500"/>
                                        <p:tgtEl>
                                          <p:spTgt spid="45"/>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122"/>
                                        </p:tgtEl>
                                        <p:attrNameLst>
                                          <p:attrName>style.visibility</p:attrName>
                                        </p:attrNameLst>
                                      </p:cBhvr>
                                      <p:to>
                                        <p:strVal val="visible"/>
                                      </p:to>
                                    </p:set>
                                    <p:animEffect transition="in" filter="fade">
                                      <p:cBhvr>
                                        <p:cTn id="187" dur="500"/>
                                        <p:tgtEl>
                                          <p:spTgt spid="122"/>
                                        </p:tgtEl>
                                      </p:cBhvr>
                                    </p:animEffect>
                                  </p:childTnLst>
                                </p:cTn>
                              </p:par>
                            </p:childTnLst>
                          </p:cTn>
                        </p:par>
                      </p:childTnLst>
                    </p:cTn>
                  </p:par>
                  <p:par>
                    <p:cTn id="188" fill="hold">
                      <p:stCondLst>
                        <p:cond delay="indefinite"/>
                      </p:stCondLst>
                      <p:childTnLst>
                        <p:par>
                          <p:cTn id="189" fill="hold">
                            <p:stCondLst>
                              <p:cond delay="0"/>
                            </p:stCondLst>
                            <p:childTnLst>
                              <p:par>
                                <p:cTn id="190" presetID="22" presetClass="entr" presetSubtype="1" fill="hold" grpId="0" nodeType="clickEffect">
                                  <p:stCondLst>
                                    <p:cond delay="0"/>
                                  </p:stCondLst>
                                  <p:childTnLst>
                                    <p:set>
                                      <p:cBhvr>
                                        <p:cTn id="191" dur="1" fill="hold">
                                          <p:stCondLst>
                                            <p:cond delay="0"/>
                                          </p:stCondLst>
                                        </p:cTn>
                                        <p:tgtEl>
                                          <p:spTgt spid="52"/>
                                        </p:tgtEl>
                                        <p:attrNameLst>
                                          <p:attrName>style.visibility</p:attrName>
                                        </p:attrNameLst>
                                      </p:cBhvr>
                                      <p:to>
                                        <p:strVal val="visible"/>
                                      </p:to>
                                    </p:set>
                                    <p:animEffect transition="in" filter="wipe(up)">
                                      <p:cBhvr>
                                        <p:cTn id="192" dur="500"/>
                                        <p:tgtEl>
                                          <p:spTgt spid="52"/>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23"/>
                                        </p:tgtEl>
                                        <p:attrNameLst>
                                          <p:attrName>style.visibility</p:attrName>
                                        </p:attrNameLst>
                                      </p:cBhvr>
                                      <p:to>
                                        <p:strVal val="visible"/>
                                      </p:to>
                                    </p:set>
                                    <p:animEffect transition="in" filter="fade">
                                      <p:cBhvr>
                                        <p:cTn id="195" dur="500"/>
                                        <p:tgtEl>
                                          <p:spTgt spid="123"/>
                                        </p:tgtEl>
                                      </p:cBhvr>
                                    </p:animEffect>
                                  </p:childTnLst>
                                </p:cTn>
                              </p:par>
                            </p:childTnLst>
                          </p:cTn>
                        </p:par>
                        <p:par>
                          <p:cTn id="196" fill="hold">
                            <p:stCondLst>
                              <p:cond delay="500"/>
                            </p:stCondLst>
                            <p:childTnLst>
                              <p:par>
                                <p:cTn id="197" presetID="22" presetClass="entr" presetSubtype="1" fill="hold" grpId="0" nodeType="afterEffect">
                                  <p:stCondLst>
                                    <p:cond delay="0"/>
                                  </p:stCondLst>
                                  <p:childTnLst>
                                    <p:set>
                                      <p:cBhvr>
                                        <p:cTn id="198" dur="1" fill="hold">
                                          <p:stCondLst>
                                            <p:cond delay="0"/>
                                          </p:stCondLst>
                                        </p:cTn>
                                        <p:tgtEl>
                                          <p:spTgt spid="51"/>
                                        </p:tgtEl>
                                        <p:attrNameLst>
                                          <p:attrName>style.visibility</p:attrName>
                                        </p:attrNameLst>
                                      </p:cBhvr>
                                      <p:to>
                                        <p:strVal val="visible"/>
                                      </p:to>
                                    </p:set>
                                    <p:animEffect transition="in" filter="wipe(up)">
                                      <p:cBhvr>
                                        <p:cTn id="199" dur="500"/>
                                        <p:tgtEl>
                                          <p:spTgt spid="51"/>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124"/>
                                        </p:tgtEl>
                                        <p:attrNameLst>
                                          <p:attrName>style.visibility</p:attrName>
                                        </p:attrNameLst>
                                      </p:cBhvr>
                                      <p:to>
                                        <p:strVal val="visible"/>
                                      </p:to>
                                    </p:set>
                                    <p:animEffect transition="in" filter="fade">
                                      <p:cBhvr>
                                        <p:cTn id="202" dur="500"/>
                                        <p:tgtEl>
                                          <p:spTgt spid="124"/>
                                        </p:tgtEl>
                                      </p:cBhvr>
                                    </p:animEffect>
                                  </p:childTnLst>
                                </p:cTn>
                              </p:par>
                            </p:childTnLst>
                          </p:cTn>
                        </p:par>
                        <p:par>
                          <p:cTn id="203" fill="hold">
                            <p:stCondLst>
                              <p:cond delay="1000"/>
                            </p:stCondLst>
                            <p:childTnLst>
                              <p:par>
                                <p:cTn id="204" presetID="22" presetClass="entr" presetSubtype="1" fill="hold" grpId="0" nodeType="afterEffect">
                                  <p:stCondLst>
                                    <p:cond delay="0"/>
                                  </p:stCondLst>
                                  <p:childTnLst>
                                    <p:set>
                                      <p:cBhvr>
                                        <p:cTn id="205" dur="1" fill="hold">
                                          <p:stCondLst>
                                            <p:cond delay="0"/>
                                          </p:stCondLst>
                                        </p:cTn>
                                        <p:tgtEl>
                                          <p:spTgt spid="50"/>
                                        </p:tgtEl>
                                        <p:attrNameLst>
                                          <p:attrName>style.visibility</p:attrName>
                                        </p:attrNameLst>
                                      </p:cBhvr>
                                      <p:to>
                                        <p:strVal val="visible"/>
                                      </p:to>
                                    </p:set>
                                    <p:animEffect transition="in" filter="wipe(up)">
                                      <p:cBhvr>
                                        <p:cTn id="206" dur="500"/>
                                        <p:tgtEl>
                                          <p:spTgt spid="50"/>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125"/>
                                        </p:tgtEl>
                                        <p:attrNameLst>
                                          <p:attrName>style.visibility</p:attrName>
                                        </p:attrNameLst>
                                      </p:cBhvr>
                                      <p:to>
                                        <p:strVal val="visible"/>
                                      </p:to>
                                    </p:set>
                                    <p:animEffect transition="in" filter="fade">
                                      <p:cBhvr>
                                        <p:cTn id="209" dur="500"/>
                                        <p:tgtEl>
                                          <p:spTgt spid="125"/>
                                        </p:tgtEl>
                                      </p:cBhvr>
                                    </p:animEffect>
                                  </p:childTnLst>
                                </p:cTn>
                              </p:par>
                            </p:childTnLst>
                          </p:cTn>
                        </p:par>
                        <p:par>
                          <p:cTn id="210" fill="hold">
                            <p:stCondLst>
                              <p:cond delay="1500"/>
                            </p:stCondLst>
                            <p:childTnLst>
                              <p:par>
                                <p:cTn id="211" presetID="22" presetClass="entr" presetSubtype="1" fill="hold" grpId="0" nodeType="afterEffect">
                                  <p:stCondLst>
                                    <p:cond delay="0"/>
                                  </p:stCondLst>
                                  <p:childTnLst>
                                    <p:set>
                                      <p:cBhvr>
                                        <p:cTn id="212" dur="1" fill="hold">
                                          <p:stCondLst>
                                            <p:cond delay="0"/>
                                          </p:stCondLst>
                                        </p:cTn>
                                        <p:tgtEl>
                                          <p:spTgt spid="49"/>
                                        </p:tgtEl>
                                        <p:attrNameLst>
                                          <p:attrName>style.visibility</p:attrName>
                                        </p:attrNameLst>
                                      </p:cBhvr>
                                      <p:to>
                                        <p:strVal val="visible"/>
                                      </p:to>
                                    </p:set>
                                    <p:animEffect transition="in" filter="wipe(up)">
                                      <p:cBhvr>
                                        <p:cTn id="213" dur="500"/>
                                        <p:tgtEl>
                                          <p:spTgt spid="49"/>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126"/>
                                        </p:tgtEl>
                                        <p:attrNameLst>
                                          <p:attrName>style.visibility</p:attrName>
                                        </p:attrNameLst>
                                      </p:cBhvr>
                                      <p:to>
                                        <p:strVal val="visible"/>
                                      </p:to>
                                    </p:set>
                                    <p:animEffect transition="in" filter="fade">
                                      <p:cBhvr>
                                        <p:cTn id="216" dur="500"/>
                                        <p:tgtEl>
                                          <p:spTgt spid="126"/>
                                        </p:tgtEl>
                                      </p:cBhvr>
                                    </p:animEffect>
                                  </p:childTnLst>
                                </p:cTn>
                              </p:par>
                            </p:childTnLst>
                          </p:cTn>
                        </p:par>
                        <p:par>
                          <p:cTn id="217" fill="hold">
                            <p:stCondLst>
                              <p:cond delay="2000"/>
                            </p:stCondLst>
                            <p:childTnLst>
                              <p:par>
                                <p:cTn id="218" presetID="22" presetClass="entr" presetSubtype="1" fill="hold" grpId="0" nodeType="afterEffect">
                                  <p:stCondLst>
                                    <p:cond delay="0"/>
                                  </p:stCondLst>
                                  <p:childTnLst>
                                    <p:set>
                                      <p:cBhvr>
                                        <p:cTn id="219" dur="1" fill="hold">
                                          <p:stCondLst>
                                            <p:cond delay="0"/>
                                          </p:stCondLst>
                                        </p:cTn>
                                        <p:tgtEl>
                                          <p:spTgt spid="48"/>
                                        </p:tgtEl>
                                        <p:attrNameLst>
                                          <p:attrName>style.visibility</p:attrName>
                                        </p:attrNameLst>
                                      </p:cBhvr>
                                      <p:to>
                                        <p:strVal val="visible"/>
                                      </p:to>
                                    </p:set>
                                    <p:animEffect transition="in" filter="wipe(up)">
                                      <p:cBhvr>
                                        <p:cTn id="220" dur="500"/>
                                        <p:tgtEl>
                                          <p:spTgt spid="48"/>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127"/>
                                        </p:tgtEl>
                                        <p:attrNameLst>
                                          <p:attrName>style.visibility</p:attrName>
                                        </p:attrNameLst>
                                      </p:cBhvr>
                                      <p:to>
                                        <p:strVal val="visible"/>
                                      </p:to>
                                    </p:set>
                                    <p:animEffect transition="in" filter="fade">
                                      <p:cBhvr>
                                        <p:cTn id="223" dur="500"/>
                                        <p:tgtEl>
                                          <p:spTgt spid="127"/>
                                        </p:tgtEl>
                                      </p:cBhvr>
                                    </p:animEffect>
                                  </p:childTnLst>
                                </p:cTn>
                              </p:par>
                            </p:childTnLst>
                          </p:cTn>
                        </p:par>
                        <p:par>
                          <p:cTn id="224" fill="hold">
                            <p:stCondLst>
                              <p:cond delay="2500"/>
                            </p:stCondLst>
                            <p:childTnLst>
                              <p:par>
                                <p:cTn id="225" presetID="22" presetClass="entr" presetSubtype="1" fill="hold" grpId="0" nodeType="afterEffect">
                                  <p:stCondLst>
                                    <p:cond delay="0"/>
                                  </p:stCondLst>
                                  <p:childTnLst>
                                    <p:set>
                                      <p:cBhvr>
                                        <p:cTn id="226" dur="1" fill="hold">
                                          <p:stCondLst>
                                            <p:cond delay="0"/>
                                          </p:stCondLst>
                                        </p:cTn>
                                        <p:tgtEl>
                                          <p:spTgt spid="47"/>
                                        </p:tgtEl>
                                        <p:attrNameLst>
                                          <p:attrName>style.visibility</p:attrName>
                                        </p:attrNameLst>
                                      </p:cBhvr>
                                      <p:to>
                                        <p:strVal val="visible"/>
                                      </p:to>
                                    </p:set>
                                    <p:animEffect transition="in" filter="wipe(up)">
                                      <p:cBhvr>
                                        <p:cTn id="227" dur="500"/>
                                        <p:tgtEl>
                                          <p:spTgt spid="47"/>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128"/>
                                        </p:tgtEl>
                                        <p:attrNameLst>
                                          <p:attrName>style.visibility</p:attrName>
                                        </p:attrNameLst>
                                      </p:cBhvr>
                                      <p:to>
                                        <p:strVal val="visible"/>
                                      </p:to>
                                    </p:set>
                                    <p:animEffect transition="in" filter="fade">
                                      <p:cBhvr>
                                        <p:cTn id="230" dur="500"/>
                                        <p:tgtEl>
                                          <p:spTgt spid="128"/>
                                        </p:tgtEl>
                                      </p:cBhvr>
                                    </p:animEffect>
                                  </p:childTnLst>
                                </p:cTn>
                              </p:par>
                            </p:childTnLst>
                          </p:cTn>
                        </p:par>
                        <p:par>
                          <p:cTn id="231" fill="hold">
                            <p:stCondLst>
                              <p:cond delay="3000"/>
                            </p:stCondLst>
                            <p:childTnLst>
                              <p:par>
                                <p:cTn id="232" presetID="22" presetClass="entr" presetSubtype="1" fill="hold" grpId="0" nodeType="afterEffect">
                                  <p:stCondLst>
                                    <p:cond delay="0"/>
                                  </p:stCondLst>
                                  <p:childTnLst>
                                    <p:set>
                                      <p:cBhvr>
                                        <p:cTn id="233" dur="1" fill="hold">
                                          <p:stCondLst>
                                            <p:cond delay="0"/>
                                          </p:stCondLst>
                                        </p:cTn>
                                        <p:tgtEl>
                                          <p:spTgt spid="46"/>
                                        </p:tgtEl>
                                        <p:attrNameLst>
                                          <p:attrName>style.visibility</p:attrName>
                                        </p:attrNameLst>
                                      </p:cBhvr>
                                      <p:to>
                                        <p:strVal val="visible"/>
                                      </p:to>
                                    </p:set>
                                    <p:animEffect transition="in" filter="wipe(up)">
                                      <p:cBhvr>
                                        <p:cTn id="234" dur="500"/>
                                        <p:tgtEl>
                                          <p:spTgt spid="46"/>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129"/>
                                        </p:tgtEl>
                                        <p:attrNameLst>
                                          <p:attrName>style.visibility</p:attrName>
                                        </p:attrNameLst>
                                      </p:cBhvr>
                                      <p:to>
                                        <p:strVal val="visible"/>
                                      </p:to>
                                    </p:set>
                                    <p:animEffect transition="in" filter="fade">
                                      <p:cBhvr>
                                        <p:cTn id="237" dur="500"/>
                                        <p:tgtEl>
                                          <p:spTgt spid="129"/>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grpId="0" nodeType="clickEffect">
                                  <p:stCondLst>
                                    <p:cond delay="0"/>
                                  </p:stCondLst>
                                  <p:childTnLst>
                                    <p:set>
                                      <p:cBhvr>
                                        <p:cTn id="241" dur="1" fill="hold">
                                          <p:stCondLst>
                                            <p:cond delay="0"/>
                                          </p:stCondLst>
                                        </p:cTn>
                                        <p:tgtEl>
                                          <p:spTgt spid="98"/>
                                        </p:tgtEl>
                                        <p:attrNameLst>
                                          <p:attrName>style.visibility</p:attrName>
                                        </p:attrNameLst>
                                      </p:cBhvr>
                                      <p:to>
                                        <p:strVal val="visible"/>
                                      </p:to>
                                    </p:set>
                                    <p:animEffect transition="in" filter="fade">
                                      <p:cBhvr>
                                        <p:cTn id="242" dur="500"/>
                                        <p:tgtEl>
                                          <p:spTgt spid="98"/>
                                        </p:tgtEl>
                                      </p:cBhvr>
                                    </p:animEffect>
                                  </p:childTnLst>
                                </p:cTn>
                              </p:par>
                            </p:childTnLst>
                          </p:cTn>
                        </p:par>
                        <p:par>
                          <p:cTn id="243" fill="hold">
                            <p:stCondLst>
                              <p:cond delay="500"/>
                            </p:stCondLst>
                            <p:childTnLst>
                              <p:par>
                                <p:cTn id="244" presetID="10" presetClass="entr" presetSubtype="0" fill="hold" grpId="0" nodeType="afterEffect">
                                  <p:stCondLst>
                                    <p:cond delay="0"/>
                                  </p:stCondLst>
                                  <p:childTnLst>
                                    <p:set>
                                      <p:cBhvr>
                                        <p:cTn id="245" dur="1" fill="hold">
                                          <p:stCondLst>
                                            <p:cond delay="0"/>
                                          </p:stCondLst>
                                        </p:cTn>
                                        <p:tgtEl>
                                          <p:spTgt spid="99"/>
                                        </p:tgtEl>
                                        <p:attrNameLst>
                                          <p:attrName>style.visibility</p:attrName>
                                        </p:attrNameLst>
                                      </p:cBhvr>
                                      <p:to>
                                        <p:strVal val="visible"/>
                                      </p:to>
                                    </p:set>
                                    <p:animEffect transition="in" filter="fade">
                                      <p:cBhvr>
                                        <p:cTn id="246" dur="500"/>
                                        <p:tgtEl>
                                          <p:spTgt spid="99"/>
                                        </p:tgtEl>
                                      </p:cBhvr>
                                    </p:animEffect>
                                  </p:childTnLst>
                                </p:cTn>
                              </p:par>
                            </p:childTnLst>
                          </p:cTn>
                        </p:par>
                        <p:par>
                          <p:cTn id="247" fill="hold">
                            <p:stCondLst>
                              <p:cond delay="1000"/>
                            </p:stCondLst>
                            <p:childTnLst>
                              <p:par>
                                <p:cTn id="248" presetID="10" presetClass="entr" presetSubtype="0" fill="hold" grpId="0" nodeType="afterEffect">
                                  <p:stCondLst>
                                    <p:cond delay="0"/>
                                  </p:stCondLst>
                                  <p:childTnLst>
                                    <p:set>
                                      <p:cBhvr>
                                        <p:cTn id="249" dur="1" fill="hold">
                                          <p:stCondLst>
                                            <p:cond delay="0"/>
                                          </p:stCondLst>
                                        </p:cTn>
                                        <p:tgtEl>
                                          <p:spTgt spid="100"/>
                                        </p:tgtEl>
                                        <p:attrNameLst>
                                          <p:attrName>style.visibility</p:attrName>
                                        </p:attrNameLst>
                                      </p:cBhvr>
                                      <p:to>
                                        <p:strVal val="visible"/>
                                      </p:to>
                                    </p:set>
                                    <p:animEffect transition="in" filter="fade">
                                      <p:cBhvr>
                                        <p:cTn id="250" dur="500"/>
                                        <p:tgtEl>
                                          <p:spTgt spid="100"/>
                                        </p:tgtEl>
                                      </p:cBhvr>
                                    </p:animEffect>
                                  </p:childTnLst>
                                </p:cTn>
                              </p:par>
                            </p:childTnLst>
                          </p:cTn>
                        </p:par>
                        <p:par>
                          <p:cTn id="251" fill="hold">
                            <p:stCondLst>
                              <p:cond delay="1500"/>
                            </p:stCondLst>
                            <p:childTnLst>
                              <p:par>
                                <p:cTn id="252" presetID="10" presetClass="entr" presetSubtype="0" fill="hold" grpId="0" nodeType="afterEffect">
                                  <p:stCondLst>
                                    <p:cond delay="0"/>
                                  </p:stCondLst>
                                  <p:childTnLst>
                                    <p:set>
                                      <p:cBhvr>
                                        <p:cTn id="253" dur="1" fill="hold">
                                          <p:stCondLst>
                                            <p:cond delay="0"/>
                                          </p:stCondLst>
                                        </p:cTn>
                                        <p:tgtEl>
                                          <p:spTgt spid="101"/>
                                        </p:tgtEl>
                                        <p:attrNameLst>
                                          <p:attrName>style.visibility</p:attrName>
                                        </p:attrNameLst>
                                      </p:cBhvr>
                                      <p:to>
                                        <p:strVal val="visible"/>
                                      </p:to>
                                    </p:set>
                                    <p:animEffect transition="in" filter="fade">
                                      <p:cBhvr>
                                        <p:cTn id="254" dur="500"/>
                                        <p:tgtEl>
                                          <p:spTgt spid="101"/>
                                        </p:tgtEl>
                                      </p:cBhvr>
                                    </p:animEffect>
                                  </p:childTnLst>
                                </p:cTn>
                              </p:par>
                            </p:childTnLst>
                          </p:cTn>
                        </p:par>
                        <p:par>
                          <p:cTn id="255" fill="hold">
                            <p:stCondLst>
                              <p:cond delay="2000"/>
                            </p:stCondLst>
                            <p:childTnLst>
                              <p:par>
                                <p:cTn id="256" presetID="10" presetClass="entr" presetSubtype="0" fill="hold" grpId="0" nodeType="afterEffect">
                                  <p:stCondLst>
                                    <p:cond delay="0"/>
                                  </p:stCondLst>
                                  <p:childTnLst>
                                    <p:set>
                                      <p:cBhvr>
                                        <p:cTn id="257" dur="1" fill="hold">
                                          <p:stCondLst>
                                            <p:cond delay="0"/>
                                          </p:stCondLst>
                                        </p:cTn>
                                        <p:tgtEl>
                                          <p:spTgt spid="102"/>
                                        </p:tgtEl>
                                        <p:attrNameLst>
                                          <p:attrName>style.visibility</p:attrName>
                                        </p:attrNameLst>
                                      </p:cBhvr>
                                      <p:to>
                                        <p:strVal val="visible"/>
                                      </p:to>
                                    </p:set>
                                    <p:animEffect transition="in" filter="fade">
                                      <p:cBhvr>
                                        <p:cTn id="258" dur="500"/>
                                        <p:tgtEl>
                                          <p:spTgt spid="102"/>
                                        </p:tgtEl>
                                      </p:cBhvr>
                                    </p:animEffect>
                                  </p:childTnLst>
                                </p:cTn>
                              </p:par>
                            </p:childTnLst>
                          </p:cTn>
                        </p:par>
                        <p:par>
                          <p:cTn id="259" fill="hold">
                            <p:stCondLst>
                              <p:cond delay="2500"/>
                            </p:stCondLst>
                            <p:childTnLst>
                              <p:par>
                                <p:cTn id="260" presetID="10" presetClass="entr" presetSubtype="0" fill="hold" grpId="0" nodeType="afterEffect">
                                  <p:stCondLst>
                                    <p:cond delay="0"/>
                                  </p:stCondLst>
                                  <p:childTnLst>
                                    <p:set>
                                      <p:cBhvr>
                                        <p:cTn id="261" dur="1" fill="hold">
                                          <p:stCondLst>
                                            <p:cond delay="0"/>
                                          </p:stCondLst>
                                        </p:cTn>
                                        <p:tgtEl>
                                          <p:spTgt spid="103"/>
                                        </p:tgtEl>
                                        <p:attrNameLst>
                                          <p:attrName>style.visibility</p:attrName>
                                        </p:attrNameLst>
                                      </p:cBhvr>
                                      <p:to>
                                        <p:strVal val="visible"/>
                                      </p:to>
                                    </p:set>
                                    <p:animEffect transition="in" filter="fade">
                                      <p:cBhvr>
                                        <p:cTn id="262" dur="500"/>
                                        <p:tgtEl>
                                          <p:spTgt spid="103"/>
                                        </p:tgtEl>
                                      </p:cBhvr>
                                    </p:animEffect>
                                  </p:childTnLst>
                                </p:cTn>
                              </p:par>
                            </p:childTnLst>
                          </p:cTn>
                        </p:par>
                        <p:par>
                          <p:cTn id="263" fill="hold">
                            <p:stCondLst>
                              <p:cond delay="3000"/>
                            </p:stCondLst>
                            <p:childTnLst>
                              <p:par>
                                <p:cTn id="264" presetID="10" presetClass="entr" presetSubtype="0" fill="hold" grpId="0" nodeType="afterEffect">
                                  <p:stCondLst>
                                    <p:cond delay="0"/>
                                  </p:stCondLst>
                                  <p:childTnLst>
                                    <p:set>
                                      <p:cBhvr>
                                        <p:cTn id="265" dur="1" fill="hold">
                                          <p:stCondLst>
                                            <p:cond delay="0"/>
                                          </p:stCondLst>
                                        </p:cTn>
                                        <p:tgtEl>
                                          <p:spTgt spid="104"/>
                                        </p:tgtEl>
                                        <p:attrNameLst>
                                          <p:attrName>style.visibility</p:attrName>
                                        </p:attrNameLst>
                                      </p:cBhvr>
                                      <p:to>
                                        <p:strVal val="visible"/>
                                      </p:to>
                                    </p:set>
                                    <p:animEffect transition="in" filter="fade">
                                      <p:cBhvr>
                                        <p:cTn id="266" dur="500"/>
                                        <p:tgtEl>
                                          <p:spTgt spid="104"/>
                                        </p:tgtEl>
                                      </p:cBhvr>
                                    </p:animEffect>
                                  </p:childTnLst>
                                </p:cTn>
                              </p:par>
                            </p:childTnLst>
                          </p:cTn>
                        </p:par>
                        <p:par>
                          <p:cTn id="267" fill="hold">
                            <p:stCondLst>
                              <p:cond delay="3500"/>
                            </p:stCondLst>
                            <p:childTnLst>
                              <p:par>
                                <p:cTn id="268" presetID="10" presetClass="entr" presetSubtype="0" fill="hold" grpId="0" nodeType="afterEffect">
                                  <p:stCondLst>
                                    <p:cond delay="0"/>
                                  </p:stCondLst>
                                  <p:childTnLst>
                                    <p:set>
                                      <p:cBhvr>
                                        <p:cTn id="269" dur="1" fill="hold">
                                          <p:stCondLst>
                                            <p:cond delay="0"/>
                                          </p:stCondLst>
                                        </p:cTn>
                                        <p:tgtEl>
                                          <p:spTgt spid="105"/>
                                        </p:tgtEl>
                                        <p:attrNameLst>
                                          <p:attrName>style.visibility</p:attrName>
                                        </p:attrNameLst>
                                      </p:cBhvr>
                                      <p:to>
                                        <p:strVal val="visible"/>
                                      </p:to>
                                    </p:set>
                                    <p:animEffect transition="in" filter="fade">
                                      <p:cBhvr>
                                        <p:cTn id="270" dur="500"/>
                                        <p:tgtEl>
                                          <p:spTgt spid="105"/>
                                        </p:tgtEl>
                                      </p:cBhvr>
                                    </p:animEffect>
                                  </p:childTnLst>
                                </p:cTn>
                              </p:par>
                            </p:childTnLst>
                          </p:cTn>
                        </p:par>
                        <p:par>
                          <p:cTn id="271" fill="hold">
                            <p:stCondLst>
                              <p:cond delay="4000"/>
                            </p:stCondLst>
                            <p:childTnLst>
                              <p:par>
                                <p:cTn id="272" presetID="10" presetClass="entr" presetSubtype="0" fill="hold" grpId="0" nodeType="afterEffect">
                                  <p:stCondLst>
                                    <p:cond delay="0"/>
                                  </p:stCondLst>
                                  <p:childTnLst>
                                    <p:set>
                                      <p:cBhvr>
                                        <p:cTn id="273" dur="1" fill="hold">
                                          <p:stCondLst>
                                            <p:cond delay="0"/>
                                          </p:stCondLst>
                                        </p:cTn>
                                        <p:tgtEl>
                                          <p:spTgt spid="106"/>
                                        </p:tgtEl>
                                        <p:attrNameLst>
                                          <p:attrName>style.visibility</p:attrName>
                                        </p:attrNameLst>
                                      </p:cBhvr>
                                      <p:to>
                                        <p:strVal val="visible"/>
                                      </p:to>
                                    </p:set>
                                    <p:animEffect transition="in" filter="fade">
                                      <p:cBhvr>
                                        <p:cTn id="274" dur="500"/>
                                        <p:tgtEl>
                                          <p:spTgt spid="106"/>
                                        </p:tgtEl>
                                      </p:cBhvr>
                                    </p:animEffect>
                                  </p:childTnLst>
                                </p:cTn>
                              </p:par>
                            </p:childTnLst>
                          </p:cTn>
                        </p:par>
                        <p:par>
                          <p:cTn id="275" fill="hold">
                            <p:stCondLst>
                              <p:cond delay="4500"/>
                            </p:stCondLst>
                            <p:childTnLst>
                              <p:par>
                                <p:cTn id="276" presetID="10" presetClass="entr" presetSubtype="0" fill="hold" grpId="0" nodeType="afterEffect">
                                  <p:stCondLst>
                                    <p:cond delay="0"/>
                                  </p:stCondLst>
                                  <p:childTnLst>
                                    <p:set>
                                      <p:cBhvr>
                                        <p:cTn id="277" dur="1" fill="hold">
                                          <p:stCondLst>
                                            <p:cond delay="0"/>
                                          </p:stCondLst>
                                        </p:cTn>
                                        <p:tgtEl>
                                          <p:spTgt spid="118"/>
                                        </p:tgtEl>
                                        <p:attrNameLst>
                                          <p:attrName>style.visibility</p:attrName>
                                        </p:attrNameLst>
                                      </p:cBhvr>
                                      <p:to>
                                        <p:strVal val="visible"/>
                                      </p:to>
                                    </p:set>
                                    <p:animEffect transition="in" filter="fade">
                                      <p:cBhvr>
                                        <p:cTn id="278" dur="500"/>
                                        <p:tgtEl>
                                          <p:spTgt spid="118"/>
                                        </p:tgtEl>
                                      </p:cBhvr>
                                    </p:animEffect>
                                  </p:childTnLst>
                                </p:cTn>
                              </p:par>
                            </p:childTnLst>
                          </p:cTn>
                        </p:par>
                        <p:par>
                          <p:cTn id="279" fill="hold">
                            <p:stCondLst>
                              <p:cond delay="5000"/>
                            </p:stCondLst>
                            <p:childTnLst>
                              <p:par>
                                <p:cTn id="280" presetID="10" presetClass="entr" presetSubtype="0" fill="hold" grpId="0" nodeType="afterEffect">
                                  <p:stCondLst>
                                    <p:cond delay="0"/>
                                  </p:stCondLst>
                                  <p:iterate type="wd">
                                    <p:tmPct val="10000"/>
                                  </p:iterate>
                                  <p:childTnLst>
                                    <p:set>
                                      <p:cBhvr>
                                        <p:cTn id="281" dur="1" fill="hold">
                                          <p:stCondLst>
                                            <p:cond delay="0"/>
                                          </p:stCondLst>
                                        </p:cTn>
                                        <p:tgtEl>
                                          <p:spTgt spid="119"/>
                                        </p:tgtEl>
                                        <p:attrNameLst>
                                          <p:attrName>style.visibility</p:attrName>
                                        </p:attrNameLst>
                                      </p:cBhvr>
                                      <p:to>
                                        <p:strVal val="visible"/>
                                      </p:to>
                                    </p:set>
                                    <p:animEffect transition="in" filter="fade">
                                      <p:cBhvr>
                                        <p:cTn id="28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71" grpId="0"/>
      <p:bldP spid="71" grpId="1"/>
      <p:bldP spid="72" grpId="0"/>
      <p:bldP spid="72" grpId="1"/>
      <p:bldP spid="73" grpId="0"/>
      <p:bldP spid="73" grpId="1"/>
      <p:bldP spid="74" grpId="0"/>
      <p:bldP spid="74" grpId="1"/>
      <p:bldP spid="76" grpId="0"/>
      <p:bldP spid="76" grpId="1"/>
      <p:bldP spid="77" grpId="0"/>
      <p:bldP spid="77" grpId="1"/>
      <p:bldP spid="78" grpId="0"/>
      <p:bldP spid="78" grpId="1"/>
      <p:bldP spid="79" grpId="0"/>
      <p:bldP spid="79" grpId="1"/>
      <p:bldP spid="80" grpId="0"/>
      <p:bldP spid="80" grpId="1"/>
      <p:bldP spid="82" grpId="0"/>
      <p:bldP spid="82" grpId="1"/>
      <p:bldP spid="120" grpId="0"/>
      <p:bldP spid="121" grpId="0"/>
      <p:bldP spid="122" grpId="0"/>
      <p:bldP spid="123" grpId="0"/>
      <p:bldP spid="124" grpId="0"/>
      <p:bldP spid="125" grpId="0"/>
      <p:bldP spid="126" grpId="0"/>
      <p:bldP spid="127" grpId="0"/>
      <p:bldP spid="128" grpId="0"/>
      <p:bldP spid="129" grpId="0"/>
      <p:bldP spid="89" grpId="0" animBg="1"/>
      <p:bldP spid="94" grpId="0" animBg="1"/>
      <p:bldP spid="96" grpId="0"/>
      <p:bldP spid="97" grpId="0"/>
      <p:bldP spid="98" grpId="0"/>
      <p:bldP spid="99" grpId="0"/>
      <p:bldP spid="100" grpId="0"/>
      <p:bldP spid="101" grpId="0"/>
      <p:bldP spid="102" grpId="0"/>
      <p:bldP spid="103" grpId="0"/>
      <p:bldP spid="104" grpId="0"/>
      <p:bldP spid="105" grpId="0"/>
      <p:bldP spid="106" grpId="0"/>
      <p:bldP spid="118" grpId="0"/>
      <p:bldP spid="119"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4"/>
          <p:cNvGrpSpPr/>
          <p:nvPr/>
        </p:nvGrpSpPr>
        <p:grpSpPr>
          <a:xfrm>
            <a:off x="2370274" y="1185726"/>
            <a:ext cx="4403452" cy="3703944"/>
            <a:chOff x="3038748" y="2022231"/>
            <a:chExt cx="3089374" cy="2598613"/>
          </a:xfrm>
          <a:effectLst>
            <a:outerShdw blurRad="50800" dist="38100" dir="2700000">
              <a:srgbClr val="000000">
                <a:alpha val="43000"/>
              </a:srgbClr>
            </a:outerShdw>
          </a:effectLst>
        </p:grpSpPr>
        <p:pic>
          <p:nvPicPr>
            <p:cNvPr id="8" name="Picture 7" descr="switchplates.png"/>
            <p:cNvPicPr>
              <a:picLocks noChangeAspect="1"/>
            </p:cNvPicPr>
            <p:nvPr/>
          </p:nvPicPr>
          <p:blipFill>
            <a:blip r:embed="rId3" cstate="print"/>
            <a:stretch>
              <a:fillRect/>
            </a:stretch>
          </p:blipFill>
          <p:spPr>
            <a:xfrm>
              <a:off x="3038748" y="2022231"/>
              <a:ext cx="3089374" cy="2598613"/>
            </a:xfrm>
            <a:prstGeom prst="rect">
              <a:avLst/>
            </a:prstGeom>
          </p:spPr>
        </p:pic>
        <p:cxnSp>
          <p:nvCxnSpPr>
            <p:cNvPr id="22" name="Straight Connector 21"/>
            <p:cNvCxnSpPr/>
            <p:nvPr/>
          </p:nvCxnSpPr>
          <p:spPr>
            <a:xfrm rot="5400000">
              <a:off x="4343400" y="3302000"/>
              <a:ext cx="482600" cy="1588"/>
            </a:xfrm>
            <a:prstGeom prst="line">
              <a:avLst/>
            </a:prstGeom>
            <a:ln w="3175" cap="flat" cmpd="sng" algn="ctr">
              <a:solidFill>
                <a:schemeClr val="bg1">
                  <a:lumMod val="65000"/>
                  <a:lumOff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6" name="TextBox 5"/>
          <p:cNvSpPr txBox="1">
            <a:spLocks noChangeArrowheads="1"/>
          </p:cNvSpPr>
          <p:nvPr/>
        </p:nvSpPr>
        <p:spPr bwMode="auto">
          <a:xfrm>
            <a:off x="2413000" y="742950"/>
            <a:ext cx="4381500" cy="430213"/>
          </a:xfrm>
          <a:prstGeom prst="rect">
            <a:avLst/>
          </a:prstGeom>
          <a:noFill/>
          <a:ln w="9525">
            <a:noFill/>
            <a:miter lim="800000"/>
            <a:headEnd/>
            <a:tailEnd/>
          </a:ln>
          <a:effectLst>
            <a:outerShdw dist="38100" dir="2700000" rotWithShape="0">
              <a:srgbClr val="808080">
                <a:alpha val="42999"/>
              </a:srgbClr>
            </a:outerShdw>
          </a:effectLst>
        </p:spPr>
        <p:txBody>
          <a:bodyPr>
            <a:spAutoFit/>
          </a:bodyPr>
          <a:lstStyle/>
          <a:p>
            <a:pPr algn="ctr" defTabSz="457200"/>
            <a:r>
              <a:rPr lang="en-US" sz="2200">
                <a:solidFill>
                  <a:prstClr val="white"/>
                </a:solidFill>
                <a:latin typeface="Cambria" pitchFamily="-65" charset="0"/>
                <a:ea typeface="ＭＳ Ｐゴシック" pitchFamily="-65" charset="-128"/>
                <a:cs typeface="+mn-cs"/>
              </a:rPr>
              <a:t>Big Ideas that changed our culture </a:t>
            </a:r>
          </a:p>
        </p:txBody>
      </p:sp>
      <p:grpSp>
        <p:nvGrpSpPr>
          <p:cNvPr id="3" name="Group 23"/>
          <p:cNvGrpSpPr>
            <a:grpSpLocks/>
          </p:cNvGrpSpPr>
          <p:nvPr/>
        </p:nvGrpSpPr>
        <p:grpSpPr bwMode="auto">
          <a:xfrm>
            <a:off x="3733800" y="2689225"/>
            <a:ext cx="965200" cy="646113"/>
            <a:chOff x="4001938" y="3045171"/>
            <a:chExt cx="639912" cy="646331"/>
          </a:xfrm>
        </p:grpSpPr>
        <p:sp>
          <p:nvSpPr>
            <p:cNvPr id="51216" name="TextBox 8"/>
            <p:cNvSpPr txBox="1">
              <a:spLocks noChangeArrowheads="1"/>
            </p:cNvSpPr>
            <p:nvPr/>
          </p:nvSpPr>
          <p:spPr bwMode="auto">
            <a:xfrm>
              <a:off x="4001938" y="3045171"/>
              <a:ext cx="639912" cy="646331"/>
            </a:xfrm>
            <a:prstGeom prst="rect">
              <a:avLst/>
            </a:prstGeom>
            <a:noFill/>
            <a:ln w="9525">
              <a:noFill/>
              <a:miter lim="800000"/>
              <a:headEnd/>
              <a:tailEnd/>
            </a:ln>
          </p:spPr>
          <p:txBody>
            <a:bodyPr>
              <a:spAutoFit/>
            </a:bodyPr>
            <a:lstStyle/>
            <a:p>
              <a:pPr algn="ctr" defTabSz="457200"/>
              <a:r>
                <a:rPr lang="en-US" sz="1200">
                  <a:solidFill>
                    <a:srgbClr val="262626"/>
                  </a:solidFill>
                  <a:latin typeface="Courier" pitchFamily="-65" charset="0"/>
                  <a:ea typeface="ＭＳ Ｐゴシック" pitchFamily="-65" charset="-128"/>
                  <a:cs typeface="+mn-cs"/>
                </a:rPr>
                <a:t>$.35/h</a:t>
              </a:r>
            </a:p>
            <a:p>
              <a:pPr algn="ctr" defTabSz="457200"/>
              <a:r>
                <a:rPr lang="en-US" sz="1200">
                  <a:solidFill>
                    <a:srgbClr val="262626"/>
                  </a:solidFill>
                  <a:latin typeface="Courier" pitchFamily="-65" charset="0"/>
                  <a:ea typeface="ＭＳ Ｐゴシック" pitchFamily="-65" charset="-128"/>
                  <a:cs typeface="+mn-cs"/>
                </a:rPr>
                <a:t>.4 kw</a:t>
              </a:r>
            </a:p>
            <a:p>
              <a:pPr algn="ctr" defTabSz="457200"/>
              <a:r>
                <a:rPr lang="en-US" sz="1200">
                  <a:solidFill>
                    <a:srgbClr val="262626"/>
                  </a:solidFill>
                  <a:latin typeface="Courier" pitchFamily="-65" charset="0"/>
                  <a:ea typeface="ＭＳ Ｐゴシック" pitchFamily="-65" charset="-128"/>
                  <a:cs typeface="+mn-cs"/>
                </a:rPr>
                <a:t>6% hh</a:t>
              </a:r>
            </a:p>
          </p:txBody>
        </p:sp>
        <p:cxnSp>
          <p:nvCxnSpPr>
            <p:cNvPr id="14" name="Straight Arrow Connector 13"/>
            <p:cNvCxnSpPr/>
            <p:nvPr/>
          </p:nvCxnSpPr>
          <p:spPr>
            <a:xfrm rot="10800000">
              <a:off x="4057720" y="3054699"/>
              <a:ext cx="457831" cy="1589"/>
            </a:xfrm>
            <a:prstGeom prst="straightConnector1">
              <a:avLst/>
            </a:prstGeom>
            <a:ln w="3175" cap="flat" cmpd="sng" algn="ctr">
              <a:solidFill>
                <a:srgbClr val="595959"/>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grpSp>
        <p:nvGrpSpPr>
          <p:cNvPr id="4" name="Group 22"/>
          <p:cNvGrpSpPr>
            <a:grpSpLocks/>
          </p:cNvGrpSpPr>
          <p:nvPr/>
        </p:nvGrpSpPr>
        <p:grpSpPr bwMode="auto">
          <a:xfrm>
            <a:off x="4495800" y="2682875"/>
            <a:ext cx="939800" cy="646113"/>
            <a:chOff x="4528895" y="3032471"/>
            <a:chExt cx="965200" cy="646331"/>
          </a:xfrm>
        </p:grpSpPr>
        <p:sp>
          <p:nvSpPr>
            <p:cNvPr id="51214" name="TextBox 9"/>
            <p:cNvSpPr txBox="1">
              <a:spLocks noChangeArrowheads="1"/>
            </p:cNvSpPr>
            <p:nvPr/>
          </p:nvSpPr>
          <p:spPr bwMode="auto">
            <a:xfrm>
              <a:off x="4528895" y="3032471"/>
              <a:ext cx="965200" cy="646331"/>
            </a:xfrm>
            <a:prstGeom prst="rect">
              <a:avLst/>
            </a:prstGeom>
            <a:noFill/>
            <a:ln w="9525">
              <a:noFill/>
              <a:miter lim="800000"/>
              <a:headEnd/>
              <a:tailEnd/>
            </a:ln>
          </p:spPr>
          <p:txBody>
            <a:bodyPr>
              <a:spAutoFit/>
            </a:bodyPr>
            <a:lstStyle/>
            <a:p>
              <a:pPr algn="ctr" defTabSz="457200"/>
              <a:r>
                <a:rPr lang="en-US" sz="1200">
                  <a:solidFill>
                    <a:srgbClr val="262626"/>
                  </a:solidFill>
                  <a:latin typeface="Courier" pitchFamily="-65" charset="0"/>
                  <a:ea typeface="ＭＳ Ｐゴシック" pitchFamily="-65" charset="-128"/>
                  <a:cs typeface="+mn-cs"/>
                </a:rPr>
                <a:t>$.42/h</a:t>
              </a:r>
            </a:p>
            <a:p>
              <a:pPr algn="ctr" defTabSz="457200"/>
              <a:r>
                <a:rPr lang="en-US" sz="1200">
                  <a:solidFill>
                    <a:srgbClr val="262626"/>
                  </a:solidFill>
                  <a:latin typeface="Courier" pitchFamily="-65" charset="0"/>
                  <a:ea typeface="ＭＳ Ｐゴシック" pitchFamily="-65" charset="-128"/>
                  <a:cs typeface="+mn-cs"/>
                </a:rPr>
                <a:t>.5 kw</a:t>
              </a:r>
            </a:p>
            <a:p>
              <a:pPr algn="ctr" defTabSz="457200"/>
              <a:r>
                <a:rPr lang="en-US" sz="1200">
                  <a:solidFill>
                    <a:srgbClr val="262626"/>
                  </a:solidFill>
                  <a:latin typeface="Courier" pitchFamily="-65" charset="0"/>
                  <a:ea typeface="ＭＳ Ｐゴシック" pitchFamily="-65" charset="-128"/>
                  <a:cs typeface="+mn-cs"/>
                </a:rPr>
                <a:t>7% hh</a:t>
              </a:r>
            </a:p>
          </p:txBody>
        </p:sp>
        <p:cxnSp>
          <p:nvCxnSpPr>
            <p:cNvPr id="19" name="Straight Arrow Connector 18"/>
            <p:cNvCxnSpPr/>
            <p:nvPr/>
          </p:nvCxnSpPr>
          <p:spPr>
            <a:xfrm>
              <a:off x="4711500" y="3049940"/>
              <a:ext cx="665205" cy="1588"/>
            </a:xfrm>
            <a:prstGeom prst="straightConnector1">
              <a:avLst/>
            </a:prstGeom>
            <a:ln w="3175" cap="flat" cmpd="sng" algn="ctr">
              <a:solidFill>
                <a:srgbClr val="595959"/>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grpSp>
        <p:nvGrpSpPr>
          <p:cNvPr id="5" name="Group 25"/>
          <p:cNvGrpSpPr>
            <a:grpSpLocks/>
          </p:cNvGrpSpPr>
          <p:nvPr/>
        </p:nvGrpSpPr>
        <p:grpSpPr bwMode="auto">
          <a:xfrm>
            <a:off x="3670300" y="2622550"/>
            <a:ext cx="1016000" cy="830263"/>
            <a:chOff x="3949700" y="3045171"/>
            <a:chExt cx="730250" cy="830997"/>
          </a:xfrm>
        </p:grpSpPr>
        <p:sp>
          <p:nvSpPr>
            <p:cNvPr id="51212" name="TextBox 26"/>
            <p:cNvSpPr txBox="1">
              <a:spLocks noChangeArrowheads="1"/>
            </p:cNvSpPr>
            <p:nvPr/>
          </p:nvSpPr>
          <p:spPr bwMode="auto">
            <a:xfrm>
              <a:off x="3949700" y="3045171"/>
              <a:ext cx="730250" cy="830997"/>
            </a:xfrm>
            <a:prstGeom prst="rect">
              <a:avLst/>
            </a:prstGeom>
            <a:noFill/>
            <a:ln w="9525">
              <a:noFill/>
              <a:miter lim="800000"/>
              <a:headEnd/>
              <a:tailEnd/>
            </a:ln>
          </p:spPr>
          <p:txBody>
            <a:bodyPr>
              <a:spAutoFit/>
            </a:bodyPr>
            <a:lstStyle/>
            <a:p>
              <a:pPr algn="ctr" defTabSz="457200"/>
              <a:r>
                <a:rPr lang="en-US" sz="1100" dirty="0">
                  <a:solidFill>
                    <a:srgbClr val="262626"/>
                  </a:solidFill>
                  <a:latin typeface="Courier" pitchFamily="-65" charset="0"/>
                  <a:ea typeface="ＭＳ Ｐゴシック" pitchFamily="-65" charset="-128"/>
                  <a:cs typeface="+mn-cs"/>
                </a:rPr>
                <a:t>RANK TODAY</a:t>
              </a:r>
            </a:p>
            <a:p>
              <a:pPr algn="ctr" defTabSz="457200"/>
              <a:r>
                <a:rPr lang="en-US" sz="1200" dirty="0">
                  <a:solidFill>
                    <a:srgbClr val="262626"/>
                  </a:solidFill>
                  <a:latin typeface="Courier" pitchFamily="-65" charset="0"/>
                  <a:ea typeface="ＭＳ Ｐゴシック" pitchFamily="-65" charset="-128"/>
                  <a:cs typeface="+mn-cs"/>
                </a:rPr>
                <a:t>1</a:t>
              </a:r>
              <a:r>
                <a:rPr lang="en-US" sz="1200" baseline="30000" dirty="0">
                  <a:solidFill>
                    <a:srgbClr val="262626"/>
                  </a:solidFill>
                  <a:latin typeface="Courier" pitchFamily="-65" charset="0"/>
                  <a:ea typeface="ＭＳ Ｐゴシック" pitchFamily="-65" charset="-128"/>
                  <a:cs typeface="+mn-cs"/>
                </a:rPr>
                <a:t>st</a:t>
              </a:r>
              <a:endParaRPr lang="en-US" sz="1200" dirty="0">
                <a:solidFill>
                  <a:srgbClr val="262626"/>
                </a:solidFill>
                <a:latin typeface="Courier" pitchFamily="-65" charset="0"/>
                <a:ea typeface="ＭＳ Ｐゴシック" pitchFamily="-65" charset="-128"/>
                <a:cs typeface="+mn-cs"/>
              </a:endParaRPr>
            </a:p>
            <a:p>
              <a:pPr algn="ctr" defTabSz="457200"/>
              <a:r>
                <a:rPr lang="en-US" sz="1100" dirty="0">
                  <a:solidFill>
                    <a:srgbClr val="262626"/>
                  </a:solidFill>
                  <a:latin typeface="Courier" pitchFamily="-65" charset="0"/>
                  <a:ea typeface="ＭＳ Ｐゴシック" pitchFamily="-65" charset="-128"/>
                  <a:cs typeface="+mn-cs"/>
                </a:rPr>
                <a:t>THIS BILL</a:t>
              </a:r>
            </a:p>
            <a:p>
              <a:pPr algn="ctr" defTabSz="457200"/>
              <a:r>
                <a:rPr lang="en-US" sz="1200" dirty="0">
                  <a:solidFill>
                    <a:srgbClr val="262626"/>
                  </a:solidFill>
                  <a:latin typeface="Courier" pitchFamily="-65" charset="0"/>
                  <a:ea typeface="ＭＳ Ｐゴシック" pitchFamily="-65" charset="-128"/>
                  <a:cs typeface="+mn-cs"/>
                </a:rPr>
                <a:t>3rd</a:t>
              </a:r>
            </a:p>
          </p:txBody>
        </p:sp>
        <p:cxnSp>
          <p:nvCxnSpPr>
            <p:cNvPr id="28" name="Straight Arrow Connector 27"/>
            <p:cNvCxnSpPr/>
            <p:nvPr/>
          </p:nvCxnSpPr>
          <p:spPr>
            <a:xfrm rot="10800000">
              <a:off x="4076353" y="3061060"/>
              <a:ext cx="413048" cy="1589"/>
            </a:xfrm>
            <a:prstGeom prst="straightConnector1">
              <a:avLst/>
            </a:prstGeom>
            <a:ln w="3175" cap="flat" cmpd="sng" algn="ctr">
              <a:solidFill>
                <a:srgbClr val="595959"/>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grpSp>
        <p:nvGrpSpPr>
          <p:cNvPr id="7" name="Group 28"/>
          <p:cNvGrpSpPr>
            <a:grpSpLocks/>
          </p:cNvGrpSpPr>
          <p:nvPr/>
        </p:nvGrpSpPr>
        <p:grpSpPr bwMode="auto">
          <a:xfrm>
            <a:off x="4445000" y="2603500"/>
            <a:ext cx="1022350" cy="830263"/>
            <a:chOff x="4540250" y="3032471"/>
            <a:chExt cx="692150" cy="830997"/>
          </a:xfrm>
        </p:grpSpPr>
        <p:sp>
          <p:nvSpPr>
            <p:cNvPr id="51210" name="TextBox 29"/>
            <p:cNvSpPr txBox="1">
              <a:spLocks noChangeArrowheads="1"/>
            </p:cNvSpPr>
            <p:nvPr/>
          </p:nvSpPr>
          <p:spPr bwMode="auto">
            <a:xfrm>
              <a:off x="4540250" y="3032471"/>
              <a:ext cx="692150" cy="830997"/>
            </a:xfrm>
            <a:prstGeom prst="rect">
              <a:avLst/>
            </a:prstGeom>
            <a:noFill/>
            <a:ln w="9525">
              <a:noFill/>
              <a:miter lim="800000"/>
              <a:headEnd/>
              <a:tailEnd/>
            </a:ln>
          </p:spPr>
          <p:txBody>
            <a:bodyPr>
              <a:spAutoFit/>
            </a:bodyPr>
            <a:lstStyle/>
            <a:p>
              <a:pPr algn="ctr" defTabSz="457200"/>
              <a:r>
                <a:rPr lang="en-US" sz="1100">
                  <a:solidFill>
                    <a:srgbClr val="262626"/>
                  </a:solidFill>
                  <a:latin typeface="Courier" pitchFamily="-65" charset="0"/>
                  <a:ea typeface="ＭＳ Ｐゴシック" pitchFamily="-65" charset="-128"/>
                  <a:cs typeface="+mn-cs"/>
                </a:rPr>
                <a:t>TODAY</a:t>
              </a:r>
            </a:p>
            <a:p>
              <a:pPr algn="ctr" defTabSz="457200"/>
              <a:r>
                <a:rPr lang="en-US" sz="1200">
                  <a:solidFill>
                    <a:srgbClr val="262626"/>
                  </a:solidFill>
                  <a:latin typeface="Courier" pitchFamily="-65" charset="0"/>
                  <a:ea typeface="ＭＳ Ｐゴシック" pitchFamily="-65" charset="-128"/>
                  <a:cs typeface="+mn-cs"/>
                </a:rPr>
                <a:t>$3.20</a:t>
              </a:r>
            </a:p>
            <a:p>
              <a:pPr algn="ctr" defTabSz="457200"/>
              <a:r>
                <a:rPr lang="en-US" sz="1100">
                  <a:solidFill>
                    <a:srgbClr val="262626"/>
                  </a:solidFill>
                  <a:latin typeface="Courier" pitchFamily="-65" charset="0"/>
                  <a:ea typeface="ＭＳ Ｐゴシック" pitchFamily="-65" charset="-128"/>
                  <a:cs typeface="+mn-cs"/>
                </a:rPr>
                <a:t>THIS BILL</a:t>
              </a:r>
            </a:p>
            <a:p>
              <a:pPr algn="ctr" defTabSz="457200"/>
              <a:r>
                <a:rPr lang="en-US" sz="1200">
                  <a:solidFill>
                    <a:srgbClr val="262626"/>
                  </a:solidFill>
                  <a:latin typeface="Courier" pitchFamily="-65" charset="0"/>
                  <a:ea typeface="ＭＳ Ｐゴシック" pitchFamily="-65" charset="-128"/>
                  <a:cs typeface="+mn-cs"/>
                </a:rPr>
                <a:t>$27.11</a:t>
              </a:r>
            </a:p>
          </p:txBody>
        </p:sp>
        <p:cxnSp>
          <p:nvCxnSpPr>
            <p:cNvPr id="31" name="Straight Arrow Connector 30"/>
            <p:cNvCxnSpPr/>
            <p:nvPr/>
          </p:nvCxnSpPr>
          <p:spPr>
            <a:xfrm>
              <a:off x="4712213" y="3088083"/>
              <a:ext cx="450328" cy="1588"/>
            </a:xfrm>
            <a:prstGeom prst="straightConnector1">
              <a:avLst/>
            </a:prstGeom>
            <a:ln w="3175" cap="flat" cmpd="sng" algn="ctr">
              <a:solidFill>
                <a:srgbClr val="595959"/>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sp>
        <p:nvSpPr>
          <p:cNvPr id="32" name="TextBox 31"/>
          <p:cNvSpPr txBox="1">
            <a:spLocks noChangeArrowheads="1"/>
          </p:cNvSpPr>
          <p:nvPr/>
        </p:nvSpPr>
        <p:spPr bwMode="auto">
          <a:xfrm>
            <a:off x="2495550" y="4965700"/>
            <a:ext cx="4152900" cy="400050"/>
          </a:xfrm>
          <a:prstGeom prst="rect">
            <a:avLst/>
          </a:prstGeom>
          <a:noFill/>
          <a:ln w="9525">
            <a:noFill/>
            <a:miter lim="800000"/>
            <a:headEnd/>
            <a:tailEnd/>
          </a:ln>
          <a:effectLst>
            <a:outerShdw dist="38100" dir="2700000" rotWithShape="0">
              <a:srgbClr val="808080">
                <a:alpha val="42999"/>
              </a:srgbClr>
            </a:outerShdw>
          </a:effectLst>
        </p:spPr>
        <p:txBody>
          <a:bodyPr>
            <a:spAutoFit/>
          </a:bodyPr>
          <a:lstStyle/>
          <a:p>
            <a:pPr algn="ctr" defTabSz="457200"/>
            <a:r>
              <a:rPr lang="en-US" sz="2000">
                <a:solidFill>
                  <a:srgbClr val="D7E4BD"/>
                </a:solidFill>
                <a:latin typeface="Cambria" pitchFamily="-65" charset="0"/>
                <a:ea typeface="ＭＳ Ｐゴシック" pitchFamily="-65" charset="-128"/>
                <a:cs typeface="+mn-cs"/>
              </a:rPr>
              <a:t>Monitoring habits at the switch</a:t>
            </a:r>
          </a:p>
        </p:txBody>
      </p:sp>
      <p:sp>
        <p:nvSpPr>
          <p:cNvPr id="51209" name="Rectangle 19"/>
          <p:cNvSpPr>
            <a:spLocks noChangeArrowheads="1"/>
          </p:cNvSpPr>
          <p:nvPr/>
        </p:nvSpPr>
        <p:spPr bwMode="auto">
          <a:xfrm>
            <a:off x="176213" y="187325"/>
            <a:ext cx="2411412" cy="307975"/>
          </a:xfrm>
          <a:prstGeom prst="rect">
            <a:avLst/>
          </a:prstGeom>
          <a:noFill/>
          <a:ln w="9525">
            <a:noFill/>
            <a:miter lim="800000"/>
            <a:headEnd/>
            <a:tailEnd/>
          </a:ln>
        </p:spPr>
        <p:txBody>
          <a:bodyPr wrap="none">
            <a:spAutoFit/>
          </a:bodyPr>
          <a:lstStyle/>
          <a:p>
            <a:pPr defTabSz="457200"/>
            <a:r>
              <a:rPr lang="en-US" sz="1400">
                <a:solidFill>
                  <a:prstClr val="white"/>
                </a:solidFill>
                <a:latin typeface="Cambria" pitchFamily="-65" charset="0"/>
                <a:ea typeface="ＭＳ Ｐゴシック" pitchFamily="-65" charset="-128"/>
                <a:cs typeface="+mn-cs"/>
              </a:rPr>
              <a:t>Energy Conservation in 2020</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10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500"/>
                            </p:stCondLst>
                            <p:childTnLst>
                              <p:par>
                                <p:cTn id="22" presetID="22" presetClass="entr" presetSubtype="2"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righ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3"/>
                                        </p:tgtEl>
                                      </p:cBhvr>
                                    </p:animEffect>
                                    <p:set>
                                      <p:cBhvr>
                                        <p:cTn id="32" dur="1" fill="hold">
                                          <p:stCondLst>
                                            <p:cond delay="499"/>
                                          </p:stCondLst>
                                        </p:cTn>
                                        <p:tgtEl>
                                          <p:spTgt spid="3"/>
                                        </p:tgtEl>
                                        <p:attrNameLst>
                                          <p:attrName>style.visibility</p:attrName>
                                        </p:attrNameLst>
                                      </p:cBhvr>
                                      <p:to>
                                        <p:strVal val="hidden"/>
                                      </p:to>
                                    </p:se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par>
                          <p:cTn id="37" fill="hold">
                            <p:stCondLst>
                              <p:cond delay="1000"/>
                            </p:stCondLst>
                            <p:childTnLst>
                              <p:par>
                                <p:cTn id="38" presetID="22" presetClass="entr" presetSubtype="2"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right)">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2"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kitchen"/>
          <p:cNvPicPr>
            <a:picLocks noChangeAspect="1"/>
          </p:cNvPicPr>
          <p:nvPr/>
        </p:nvPicPr>
        <p:blipFill>
          <a:blip r:embed="rId3" cstate="print"/>
          <a:srcRect/>
          <a:stretch>
            <a:fillRect/>
          </a:stretch>
        </p:blipFill>
        <p:spPr bwMode="auto">
          <a:xfrm>
            <a:off x="2800350" y="1079500"/>
            <a:ext cx="3744913" cy="4567238"/>
          </a:xfrm>
          <a:prstGeom prst="rect">
            <a:avLst/>
          </a:prstGeom>
          <a:noFill/>
          <a:ln w="9525">
            <a:noFill/>
            <a:miter lim="800000"/>
            <a:headEnd/>
            <a:tailEnd/>
          </a:ln>
          <a:effectLst>
            <a:outerShdw dist="50800" dir="2700000" rotWithShape="0">
              <a:srgbClr val="808080">
                <a:alpha val="42999"/>
              </a:srgbClr>
            </a:outerShdw>
          </a:effectLst>
        </p:spPr>
      </p:pic>
      <p:sp>
        <p:nvSpPr>
          <p:cNvPr id="6" name="TextBox 5"/>
          <p:cNvSpPr txBox="1">
            <a:spLocks noChangeArrowheads="1"/>
          </p:cNvSpPr>
          <p:nvPr/>
        </p:nvSpPr>
        <p:spPr bwMode="auto">
          <a:xfrm>
            <a:off x="2527300" y="2609850"/>
            <a:ext cx="4152900" cy="768350"/>
          </a:xfrm>
          <a:prstGeom prst="rect">
            <a:avLst/>
          </a:prstGeom>
          <a:noFill/>
          <a:ln w="9525">
            <a:noFill/>
            <a:miter lim="800000"/>
            <a:headEnd/>
            <a:tailEnd/>
          </a:ln>
          <a:effectLst>
            <a:outerShdw dist="38100" dir="2700000" rotWithShape="0">
              <a:srgbClr val="808080">
                <a:alpha val="42999"/>
              </a:srgbClr>
            </a:outerShdw>
          </a:effectLst>
        </p:spPr>
        <p:txBody>
          <a:bodyPr>
            <a:spAutoFit/>
          </a:bodyPr>
          <a:lstStyle/>
          <a:p>
            <a:pPr algn="ctr" defTabSz="457200"/>
            <a:r>
              <a:rPr lang="en-US" sz="2200">
                <a:solidFill>
                  <a:srgbClr val="C3D69B"/>
                </a:solidFill>
                <a:effectLst>
                  <a:outerShdw blurRad="38100" dist="38100" dir="2700000" algn="tl">
                    <a:srgbClr val="FFFFFF"/>
                  </a:outerShdw>
                </a:effectLst>
                <a:latin typeface="Cambria" pitchFamily="-65" charset="0"/>
                <a:ea typeface="ＭＳ Ｐゴシック" pitchFamily="-65" charset="-128"/>
                <a:cs typeface="+mn-cs"/>
              </a:rPr>
              <a:t>Monitoring habits from the </a:t>
            </a:r>
          </a:p>
          <a:p>
            <a:pPr algn="ctr" defTabSz="457200"/>
            <a:r>
              <a:rPr lang="en-US" sz="2200">
                <a:solidFill>
                  <a:srgbClr val="C3D69B"/>
                </a:solidFill>
                <a:effectLst>
                  <a:outerShdw blurRad="38100" dist="38100" dir="2700000" algn="tl">
                    <a:srgbClr val="FFFFFF"/>
                  </a:outerShdw>
                </a:effectLst>
                <a:latin typeface="Cambria" pitchFamily="-65" charset="0"/>
                <a:ea typeface="ＭＳ Ｐゴシック" pitchFamily="-65" charset="-128"/>
                <a:cs typeface="+mn-cs"/>
              </a:rPr>
              <a:t>“Energy Dashboard.”</a:t>
            </a:r>
          </a:p>
        </p:txBody>
      </p:sp>
      <p:sp>
        <p:nvSpPr>
          <p:cNvPr id="7" name="TextBox 6"/>
          <p:cNvSpPr txBox="1">
            <a:spLocks noChangeArrowheads="1"/>
          </p:cNvSpPr>
          <p:nvPr/>
        </p:nvSpPr>
        <p:spPr bwMode="auto">
          <a:xfrm>
            <a:off x="1758950" y="5645150"/>
            <a:ext cx="5607050" cy="768350"/>
          </a:xfrm>
          <a:prstGeom prst="rect">
            <a:avLst/>
          </a:prstGeom>
          <a:noFill/>
          <a:ln w="9525">
            <a:noFill/>
            <a:miter lim="800000"/>
            <a:headEnd/>
            <a:tailEnd/>
          </a:ln>
          <a:effectLst>
            <a:outerShdw dist="38100" dir="2700000" rotWithShape="0">
              <a:srgbClr val="808080">
                <a:alpha val="42999"/>
              </a:srgbClr>
            </a:outerShdw>
          </a:effectLst>
        </p:spPr>
        <p:txBody>
          <a:bodyPr>
            <a:spAutoFit/>
          </a:bodyPr>
          <a:lstStyle/>
          <a:p>
            <a:pPr algn="ctr" defTabSz="457200"/>
            <a:r>
              <a:rPr lang="en-US" sz="2200">
                <a:solidFill>
                  <a:prstClr val="white"/>
                </a:solidFill>
                <a:latin typeface="Cambria" pitchFamily="-65" charset="0"/>
                <a:ea typeface="ＭＳ Ｐゴシック" pitchFamily="-65" charset="-128"/>
                <a:cs typeface="+mn-cs"/>
              </a:rPr>
              <a:t>The Energy Dashboard goes in the kitchen—the brain of household energy </a:t>
            </a:r>
            <a:r>
              <a:rPr lang="en-US" sz="2200">
                <a:solidFill>
                  <a:prstClr val="white"/>
                </a:solidFill>
                <a:effectLst>
                  <a:outerShdw blurRad="38100" dist="38100" dir="2700000" algn="tl">
                    <a:srgbClr val="1F497D"/>
                  </a:outerShdw>
                </a:effectLst>
                <a:latin typeface="Cambria" pitchFamily="-65" charset="0"/>
                <a:ea typeface="ＭＳ Ｐゴシック" pitchFamily="-65" charset="-128"/>
                <a:cs typeface="+mn-cs"/>
              </a:rPr>
              <a:t>waste</a:t>
            </a:r>
            <a:r>
              <a:rPr lang="en-US" sz="2200">
                <a:solidFill>
                  <a:prstClr val="white"/>
                </a:solidFill>
                <a:latin typeface="Cambria" pitchFamily="-65" charset="0"/>
                <a:ea typeface="ＭＳ Ｐゴシック" pitchFamily="-65" charset="-128"/>
                <a:cs typeface="+mn-cs"/>
              </a:rPr>
              <a:t>.</a:t>
            </a:r>
          </a:p>
        </p:txBody>
      </p:sp>
      <p:sp>
        <p:nvSpPr>
          <p:cNvPr id="8" name="TextBox 7"/>
          <p:cNvSpPr txBox="1">
            <a:spLocks noChangeArrowheads="1"/>
          </p:cNvSpPr>
          <p:nvPr/>
        </p:nvSpPr>
        <p:spPr bwMode="auto">
          <a:xfrm>
            <a:off x="2125663" y="576263"/>
            <a:ext cx="5189537" cy="430212"/>
          </a:xfrm>
          <a:prstGeom prst="rect">
            <a:avLst/>
          </a:prstGeom>
          <a:noFill/>
          <a:ln w="9525">
            <a:noFill/>
            <a:miter lim="800000"/>
            <a:headEnd/>
            <a:tailEnd/>
          </a:ln>
          <a:effectLst>
            <a:outerShdw dist="38100" dir="2700000" rotWithShape="0">
              <a:srgbClr val="808080">
                <a:alpha val="42999"/>
              </a:srgbClr>
            </a:outerShdw>
          </a:effectLst>
        </p:spPr>
        <p:txBody>
          <a:bodyPr>
            <a:spAutoFit/>
          </a:bodyPr>
          <a:lstStyle/>
          <a:p>
            <a:pPr algn="ctr" defTabSz="457200"/>
            <a:r>
              <a:rPr lang="en-US" sz="2200">
                <a:solidFill>
                  <a:prstClr val="white"/>
                </a:solidFill>
                <a:latin typeface="Cambria" pitchFamily="-65" charset="0"/>
                <a:ea typeface="ＭＳ Ｐゴシック" pitchFamily="-65" charset="-128"/>
                <a:cs typeface="+mn-cs"/>
              </a:rPr>
              <a:t>Transparency from Smart Technology</a:t>
            </a:r>
          </a:p>
        </p:txBody>
      </p:sp>
      <p:sp>
        <p:nvSpPr>
          <p:cNvPr id="53254" name="Rectangle 8"/>
          <p:cNvSpPr>
            <a:spLocks noChangeArrowheads="1"/>
          </p:cNvSpPr>
          <p:nvPr/>
        </p:nvSpPr>
        <p:spPr bwMode="auto">
          <a:xfrm>
            <a:off x="176213" y="187325"/>
            <a:ext cx="2411412" cy="307975"/>
          </a:xfrm>
          <a:prstGeom prst="rect">
            <a:avLst/>
          </a:prstGeom>
          <a:noFill/>
          <a:ln w="9525">
            <a:noFill/>
            <a:miter lim="800000"/>
            <a:headEnd/>
            <a:tailEnd/>
          </a:ln>
        </p:spPr>
        <p:txBody>
          <a:bodyPr wrap="none">
            <a:spAutoFit/>
          </a:bodyPr>
          <a:lstStyle/>
          <a:p>
            <a:pPr defTabSz="457200"/>
            <a:r>
              <a:rPr lang="en-US" sz="1400">
                <a:solidFill>
                  <a:prstClr val="white"/>
                </a:solidFill>
                <a:latin typeface="Cambria" pitchFamily="-65" charset="0"/>
                <a:ea typeface="ＭＳ Ｐゴシック" pitchFamily="-65" charset="-128"/>
                <a:cs typeface="+mn-cs"/>
              </a:rPr>
              <a:t>Energy Conservation in 2020</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xit" presetSubtype="0" fill="hold" grpId="1"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kitchen"/>
          <p:cNvPicPr>
            <a:picLocks noChangeAspect="1"/>
          </p:cNvPicPr>
          <p:nvPr/>
        </p:nvPicPr>
        <p:blipFill>
          <a:blip r:embed="rId3" cstate="print"/>
          <a:srcRect/>
          <a:stretch>
            <a:fillRect/>
          </a:stretch>
        </p:blipFill>
        <p:spPr bwMode="auto">
          <a:xfrm>
            <a:off x="2800350" y="1079500"/>
            <a:ext cx="3744913" cy="4567238"/>
          </a:xfrm>
          <a:prstGeom prst="rect">
            <a:avLst/>
          </a:prstGeom>
          <a:noFill/>
          <a:ln w="9525">
            <a:noFill/>
            <a:miter lim="800000"/>
            <a:headEnd/>
            <a:tailEnd/>
          </a:ln>
          <a:effectLst>
            <a:outerShdw dist="50800" dir="2700000" rotWithShape="0">
              <a:srgbClr val="808080">
                <a:alpha val="42999"/>
              </a:srgbClr>
            </a:outerShdw>
          </a:effectLst>
        </p:spPr>
      </p:pic>
      <p:grpSp>
        <p:nvGrpSpPr>
          <p:cNvPr id="2" name="Group 9"/>
          <p:cNvGrpSpPr>
            <a:grpSpLocks/>
          </p:cNvGrpSpPr>
          <p:nvPr/>
        </p:nvGrpSpPr>
        <p:grpSpPr bwMode="auto">
          <a:xfrm>
            <a:off x="533400" y="1957388"/>
            <a:ext cx="2008188" cy="2628900"/>
            <a:chOff x="533400" y="1956594"/>
            <a:chExt cx="2007656" cy="2629138"/>
          </a:xfrm>
        </p:grpSpPr>
        <p:sp>
          <p:nvSpPr>
            <p:cNvPr id="55309" name="TextBox 10"/>
            <p:cNvSpPr txBox="1">
              <a:spLocks noChangeArrowheads="1"/>
            </p:cNvSpPr>
            <p:nvPr/>
          </p:nvSpPr>
          <p:spPr bwMode="auto">
            <a:xfrm>
              <a:off x="533400" y="4216400"/>
              <a:ext cx="2007656" cy="369332"/>
            </a:xfrm>
            <a:prstGeom prst="rect">
              <a:avLst/>
            </a:prstGeom>
            <a:noFill/>
            <a:ln w="9525">
              <a:noFill/>
              <a:miter lim="800000"/>
              <a:headEnd/>
              <a:tailEnd/>
            </a:ln>
          </p:spPr>
          <p:txBody>
            <a:bodyPr wrap="none">
              <a:spAutoFit/>
            </a:bodyPr>
            <a:lstStyle/>
            <a:p>
              <a:pPr defTabSz="457200"/>
              <a:r>
                <a:rPr lang="en-US">
                  <a:solidFill>
                    <a:prstClr val="white"/>
                  </a:solidFill>
                  <a:latin typeface="Cambria" pitchFamily="-65" charset="0"/>
                  <a:ea typeface="ＭＳ Ｐゴシック" pitchFamily="-65" charset="-128"/>
                  <a:cs typeface="+mn-cs"/>
                </a:rPr>
                <a:t>Energy Dashboard</a:t>
              </a:r>
            </a:p>
          </p:txBody>
        </p:sp>
        <p:cxnSp>
          <p:nvCxnSpPr>
            <p:cNvPr id="12" name="Straight Arrow Connector 11"/>
            <p:cNvCxnSpPr>
              <a:cxnSpLocks noChangeShapeType="1"/>
            </p:cNvCxnSpPr>
            <p:nvPr/>
          </p:nvCxnSpPr>
          <p:spPr bwMode="auto">
            <a:xfrm rot="5400000" flipH="1" flipV="1">
              <a:off x="64021" y="3073501"/>
              <a:ext cx="2235402" cy="1588"/>
            </a:xfrm>
            <a:prstGeom prst="straightConnector1">
              <a:avLst/>
            </a:prstGeom>
            <a:noFill/>
            <a:ln w="6350">
              <a:solidFill>
                <a:schemeClr val="bg1"/>
              </a:solidFill>
              <a:round/>
              <a:headEnd/>
              <a:tailEnd type="arrow" w="med" len="med"/>
            </a:ln>
            <a:effectLst>
              <a:outerShdw dist="20000" dir="5400000" rotWithShape="0">
                <a:srgbClr val="808080">
                  <a:alpha val="37999"/>
                </a:srgbClr>
              </a:outerShdw>
            </a:effectLst>
          </p:spPr>
        </p:cxnSp>
      </p:grpSp>
      <p:sp>
        <p:nvSpPr>
          <p:cNvPr id="13" name="TextBox 12"/>
          <p:cNvSpPr txBox="1">
            <a:spLocks noChangeArrowheads="1"/>
          </p:cNvSpPr>
          <p:nvPr/>
        </p:nvSpPr>
        <p:spPr bwMode="auto">
          <a:xfrm>
            <a:off x="4786313" y="4724400"/>
            <a:ext cx="2038350" cy="430213"/>
          </a:xfrm>
          <a:prstGeom prst="rect">
            <a:avLst/>
          </a:prstGeom>
          <a:noFill/>
          <a:ln w="9525">
            <a:noFill/>
            <a:miter lim="800000"/>
            <a:headEnd/>
            <a:tailEnd/>
          </a:ln>
        </p:spPr>
        <p:txBody>
          <a:bodyPr wrap="none">
            <a:spAutoFit/>
          </a:bodyPr>
          <a:lstStyle/>
          <a:p>
            <a:pPr algn="ctr" defTabSz="457200"/>
            <a:r>
              <a:rPr lang="en-US" sz="2200">
                <a:solidFill>
                  <a:prstClr val="white"/>
                </a:solidFill>
                <a:latin typeface="Cambria" pitchFamily="-65" charset="0"/>
                <a:ea typeface="ＭＳ Ｐゴシック" pitchFamily="-65" charset="-128"/>
                <a:cs typeface="+mn-cs"/>
              </a:rPr>
              <a:t>Interface Detail</a:t>
            </a:r>
          </a:p>
        </p:txBody>
      </p:sp>
      <p:pic>
        <p:nvPicPr>
          <p:cNvPr id="18" name="Picture 17" descr="dashboard.jpg"/>
          <p:cNvPicPr>
            <a:picLocks noChangeAspect="1"/>
          </p:cNvPicPr>
          <p:nvPr/>
        </p:nvPicPr>
        <p:blipFill>
          <a:blip r:embed="rId4" cstate="print"/>
          <a:srcRect/>
          <a:stretch>
            <a:fillRect/>
          </a:stretch>
        </p:blipFill>
        <p:spPr bwMode="auto">
          <a:xfrm>
            <a:off x="3382963" y="1744663"/>
            <a:ext cx="5118100" cy="2981325"/>
          </a:xfrm>
          <a:prstGeom prst="rect">
            <a:avLst/>
          </a:prstGeom>
          <a:noFill/>
          <a:ln w="9525">
            <a:noFill/>
            <a:miter lim="800000"/>
            <a:headEnd/>
            <a:tailEnd/>
          </a:ln>
        </p:spPr>
      </p:pic>
      <p:grpSp>
        <p:nvGrpSpPr>
          <p:cNvPr id="3" name="Group 4"/>
          <p:cNvGrpSpPr>
            <a:grpSpLocks/>
          </p:cNvGrpSpPr>
          <p:nvPr/>
        </p:nvGrpSpPr>
        <p:grpSpPr bwMode="auto">
          <a:xfrm>
            <a:off x="1376363" y="1735138"/>
            <a:ext cx="7140575" cy="2990850"/>
            <a:chOff x="1460499" y="1727200"/>
            <a:chExt cx="7401101" cy="2955925"/>
          </a:xfrm>
        </p:grpSpPr>
        <p:sp>
          <p:nvSpPr>
            <p:cNvPr id="6" name="Freeform 5"/>
            <p:cNvSpPr>
              <a:spLocks noChangeArrowheads="1"/>
            </p:cNvSpPr>
            <p:nvPr/>
          </p:nvSpPr>
          <p:spPr bwMode="auto">
            <a:xfrm>
              <a:off x="1460499" y="1739752"/>
              <a:ext cx="2066648" cy="2896304"/>
            </a:xfrm>
            <a:custGeom>
              <a:avLst/>
              <a:gdLst>
                <a:gd name="T0" fmla="*/ 0 w 1346200"/>
                <a:gd name="T1" fmla="*/ 0 h 2921000"/>
                <a:gd name="T2" fmla="*/ 2066648 w 1346200"/>
                <a:gd name="T3" fmla="*/ 0 h 2921000"/>
                <a:gd name="T4" fmla="*/ 2066648 w 1346200"/>
                <a:gd name="T5" fmla="*/ 2896304 h 2921000"/>
                <a:gd name="T6" fmla="*/ 19497 w 1346200"/>
                <a:gd name="T7" fmla="*/ 138519 h 2921000"/>
                <a:gd name="T8" fmla="*/ 0 w 1346200"/>
                <a:gd name="T9" fmla="*/ 0 h 2921000"/>
                <a:gd name="T10" fmla="*/ 0 60000 65536"/>
                <a:gd name="T11" fmla="*/ 0 60000 65536"/>
                <a:gd name="T12" fmla="*/ 0 60000 65536"/>
                <a:gd name="T13" fmla="*/ 0 60000 65536"/>
                <a:gd name="T14" fmla="*/ 0 60000 65536"/>
                <a:gd name="T15" fmla="*/ 0 w 1346200"/>
                <a:gd name="T16" fmla="*/ 0 h 2921000"/>
                <a:gd name="T17" fmla="*/ 1346200 w 1346200"/>
                <a:gd name="T18" fmla="*/ 2921000 h 2921000"/>
              </a:gdLst>
              <a:ahLst/>
              <a:cxnLst>
                <a:cxn ang="T10">
                  <a:pos x="T0" y="T1"/>
                </a:cxn>
                <a:cxn ang="T11">
                  <a:pos x="T2" y="T3"/>
                </a:cxn>
                <a:cxn ang="T12">
                  <a:pos x="T4" y="T5"/>
                </a:cxn>
                <a:cxn ang="T13">
                  <a:pos x="T6" y="T7"/>
                </a:cxn>
                <a:cxn ang="T14">
                  <a:pos x="T8" y="T9"/>
                </a:cxn>
              </a:cxnLst>
              <a:rect l="T15" t="T16" r="T17" b="T18"/>
              <a:pathLst>
                <a:path w="1346200" h="2921000">
                  <a:moveTo>
                    <a:pt x="0" y="0"/>
                  </a:moveTo>
                  <a:lnTo>
                    <a:pt x="1346200" y="0"/>
                  </a:lnTo>
                  <a:lnTo>
                    <a:pt x="1346200" y="2921000"/>
                  </a:lnTo>
                  <a:lnTo>
                    <a:pt x="12700" y="139700"/>
                  </a:lnTo>
                  <a:lnTo>
                    <a:pt x="0" y="0"/>
                  </a:lnTo>
                  <a:close/>
                </a:path>
              </a:pathLst>
            </a:custGeom>
            <a:solidFill>
              <a:srgbClr val="F2F2F2">
                <a:alpha val="38039"/>
              </a:srgbClr>
            </a:solidFill>
            <a:ln w="9525">
              <a:noFill/>
              <a:miter lim="800000"/>
              <a:headEnd/>
              <a:tailEnd/>
            </a:ln>
            <a:effectLst>
              <a:outerShdw dist="23000" dir="5400000" rotWithShape="0">
                <a:srgbClr val="808080">
                  <a:alpha val="34999"/>
                </a:srgbClr>
              </a:outerShdw>
            </a:effectLst>
          </p:spPr>
          <p:txBody>
            <a:bodyPr anchor="ctr"/>
            <a:lstStyle/>
            <a:p>
              <a:pPr algn="ctr" defTabSz="457200"/>
              <a:endParaRPr lang="en-US">
                <a:solidFill>
                  <a:srgbClr val="FFFFFF"/>
                </a:solidFill>
                <a:latin typeface="Cambria" pitchFamily="-65" charset="0"/>
                <a:ea typeface="ＭＳ Ｐゴシック" pitchFamily="-65" charset="-128"/>
                <a:cs typeface="+mn-cs"/>
              </a:endParaRPr>
            </a:p>
          </p:txBody>
        </p:sp>
        <p:cxnSp>
          <p:nvCxnSpPr>
            <p:cNvPr id="55306" name="Straight Connector 6"/>
            <p:cNvCxnSpPr>
              <a:cxnSpLocks noChangeShapeType="1"/>
            </p:cNvCxnSpPr>
            <p:nvPr/>
          </p:nvCxnSpPr>
          <p:spPr bwMode="auto">
            <a:xfrm rot="16200000" flipH="1">
              <a:off x="1131461" y="2217105"/>
              <a:ext cx="2764366" cy="2080889"/>
            </a:xfrm>
            <a:prstGeom prst="line">
              <a:avLst/>
            </a:prstGeom>
            <a:noFill/>
            <a:ln w="6350">
              <a:solidFill>
                <a:srgbClr val="262626"/>
              </a:solidFill>
              <a:round/>
              <a:headEnd/>
              <a:tailEnd/>
            </a:ln>
          </p:spPr>
        </p:cxnSp>
        <p:cxnSp>
          <p:nvCxnSpPr>
            <p:cNvPr id="55307" name="Straight Connector 7"/>
            <p:cNvCxnSpPr>
              <a:cxnSpLocks noChangeShapeType="1"/>
            </p:cNvCxnSpPr>
            <p:nvPr/>
          </p:nvCxnSpPr>
          <p:spPr bwMode="auto">
            <a:xfrm flipV="1">
              <a:off x="1473200" y="1727200"/>
              <a:ext cx="2071847" cy="12698"/>
            </a:xfrm>
            <a:prstGeom prst="line">
              <a:avLst/>
            </a:prstGeom>
            <a:noFill/>
            <a:ln w="6350">
              <a:solidFill>
                <a:srgbClr val="262626"/>
              </a:solidFill>
              <a:round/>
              <a:headEnd/>
              <a:tailEnd/>
            </a:ln>
          </p:spPr>
        </p:cxnSp>
        <p:sp>
          <p:nvSpPr>
            <p:cNvPr id="9" name="Rectangle 8"/>
            <p:cNvSpPr>
              <a:spLocks noChangeArrowheads="1"/>
            </p:cNvSpPr>
            <p:nvPr/>
          </p:nvSpPr>
          <p:spPr bwMode="auto">
            <a:xfrm>
              <a:off x="3545246" y="1730338"/>
              <a:ext cx="5316354" cy="2952787"/>
            </a:xfrm>
            <a:prstGeom prst="rect">
              <a:avLst/>
            </a:prstGeom>
            <a:noFill/>
            <a:ln w="25400">
              <a:solidFill>
                <a:srgbClr val="262626"/>
              </a:solidFill>
              <a:round/>
              <a:headEnd/>
              <a:tailEnd/>
            </a:ln>
            <a:effectLst>
              <a:outerShdw dist="23000" dir="5400000" rotWithShape="0">
                <a:srgbClr val="808080">
                  <a:alpha val="34999"/>
                </a:srgbClr>
              </a:outerShdw>
            </a:effectLst>
          </p:spPr>
          <p:txBody>
            <a:bodyPr anchor="ctr"/>
            <a:lstStyle/>
            <a:p>
              <a:pPr algn="ctr" defTabSz="457200"/>
              <a:endParaRPr lang="en-US">
                <a:solidFill>
                  <a:srgbClr val="FFFFFF"/>
                </a:solidFill>
                <a:latin typeface="Cambria" pitchFamily="-65" charset="0"/>
                <a:ea typeface="ＭＳ Ｐゴシック" pitchFamily="-65" charset="-128"/>
                <a:cs typeface="+mn-cs"/>
              </a:endParaRPr>
            </a:p>
          </p:txBody>
        </p:sp>
      </p:grpSp>
      <p:sp>
        <p:nvSpPr>
          <p:cNvPr id="55303" name="Rectangle 18"/>
          <p:cNvSpPr>
            <a:spLocks noChangeArrowheads="1"/>
          </p:cNvSpPr>
          <p:nvPr/>
        </p:nvSpPr>
        <p:spPr bwMode="auto">
          <a:xfrm>
            <a:off x="176213" y="187325"/>
            <a:ext cx="2411412" cy="307975"/>
          </a:xfrm>
          <a:prstGeom prst="rect">
            <a:avLst/>
          </a:prstGeom>
          <a:noFill/>
          <a:ln w="9525">
            <a:noFill/>
            <a:miter lim="800000"/>
            <a:headEnd/>
            <a:tailEnd/>
          </a:ln>
        </p:spPr>
        <p:txBody>
          <a:bodyPr wrap="none">
            <a:spAutoFit/>
          </a:bodyPr>
          <a:lstStyle/>
          <a:p>
            <a:pPr defTabSz="457200"/>
            <a:r>
              <a:rPr lang="en-US" sz="1400">
                <a:solidFill>
                  <a:prstClr val="white"/>
                </a:solidFill>
                <a:latin typeface="Cambria" pitchFamily="-65" charset="0"/>
                <a:ea typeface="ＭＳ Ｐゴシック" pitchFamily="-65" charset="-128"/>
                <a:cs typeface="+mn-cs"/>
              </a:rPr>
              <a:t>Energy Conservation in 2020</a:t>
            </a:r>
          </a:p>
        </p:txBody>
      </p:sp>
      <p:sp>
        <p:nvSpPr>
          <p:cNvPr id="14" name="Rectangle 13"/>
          <p:cNvSpPr>
            <a:spLocks noChangeArrowheads="1"/>
          </p:cNvSpPr>
          <p:nvPr/>
        </p:nvSpPr>
        <p:spPr bwMode="auto">
          <a:xfrm>
            <a:off x="1023938" y="1741488"/>
            <a:ext cx="365125" cy="146050"/>
          </a:xfrm>
          <a:prstGeom prst="rect">
            <a:avLst/>
          </a:prstGeom>
          <a:gradFill rotWithShape="1">
            <a:gsLst>
              <a:gs pos="0">
                <a:srgbClr val="D9D9D9"/>
              </a:gs>
              <a:gs pos="100000">
                <a:srgbClr val="7F7F7F"/>
              </a:gs>
            </a:gsLst>
            <a:lin ang="4620000"/>
          </a:gradFill>
          <a:ln w="3175">
            <a:solidFill>
              <a:srgbClr val="262626"/>
            </a:solidFill>
            <a:round/>
            <a:headEnd/>
            <a:tailEnd/>
          </a:ln>
          <a:effectLst>
            <a:outerShdw dist="38100" dir="2700000" rotWithShape="0">
              <a:srgbClr val="808080">
                <a:alpha val="42999"/>
              </a:srgbClr>
            </a:outerShdw>
          </a:effectLst>
        </p:spPr>
        <p:txBody>
          <a:bodyPr anchor="ctr"/>
          <a:lstStyle/>
          <a:p>
            <a:pPr algn="ctr" defTabSz="457200"/>
            <a:endParaRPr lang="en-US">
              <a:solidFill>
                <a:srgbClr val="FFFFFF"/>
              </a:solidFill>
              <a:latin typeface="Cambria" pitchFamily="-65" charset="0"/>
              <a:ea typeface="ＭＳ Ｐゴシック" pitchFamily="-65" charset="-128"/>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5E-6 7.40741E-7 L -0.34236 -0.22176 " pathEditMode="relative" rAng="0" ptsTypes="AA">
                                      <p:cBhvr>
                                        <p:cTn id="6" dur="500" fill="hold"/>
                                        <p:tgtEl>
                                          <p:spTgt spid="4"/>
                                        </p:tgtEl>
                                        <p:attrNameLst>
                                          <p:attrName>ppt_x</p:attrName>
                                          <p:attrName>ppt_y</p:attrName>
                                        </p:attrNameLst>
                                      </p:cBhvr>
                                      <p:rCtr x="-171" y="-111"/>
                                    </p:animMotion>
                                  </p:childTnLst>
                                </p:cTn>
                              </p:par>
                              <p:par>
                                <p:cTn id="7" presetID="6" presetClass="emph" presetSubtype="0" accel="50000" decel="50000" fill="hold" nodeType="withEffect">
                                  <p:stCondLst>
                                    <p:cond delay="0"/>
                                  </p:stCondLst>
                                  <p:childTnLst>
                                    <p:animScale>
                                      <p:cBhvr>
                                        <p:cTn id="8" dur="500" fill="hold"/>
                                        <p:tgtEl>
                                          <p:spTgt spid="4"/>
                                        </p:tgtEl>
                                      </p:cBhvr>
                                      <p:by x="50000" y="50000"/>
                                    </p:animScale>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par>
                                <p:cTn id="22" presetID="22" presetClass="entr" presetSubtype="8"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par>
                                <p:cTn id="25" presetID="10" presetClass="exit" presetSubtype="0" fill="hold" nodeType="with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65" name="Straight Connector 64"/>
          <p:cNvCxnSpPr>
            <a:cxnSpLocks noChangeShapeType="1"/>
          </p:cNvCxnSpPr>
          <p:nvPr/>
        </p:nvCxnSpPr>
        <p:spPr bwMode="auto">
          <a:xfrm rot="5400000">
            <a:off x="1094581" y="3452019"/>
            <a:ext cx="1776413" cy="3175"/>
          </a:xfrm>
          <a:prstGeom prst="line">
            <a:avLst/>
          </a:prstGeom>
          <a:noFill/>
          <a:ln w="25400">
            <a:solidFill>
              <a:srgbClr val="FAC090"/>
            </a:solidFill>
            <a:round/>
            <a:headEnd/>
            <a:tailEnd/>
          </a:ln>
          <a:effectLst>
            <a:outerShdw dist="20000" dir="5400000" rotWithShape="0">
              <a:srgbClr val="808080">
                <a:alpha val="37999"/>
              </a:srgbClr>
            </a:outerShdw>
          </a:effectLst>
        </p:spPr>
      </p:cxnSp>
      <p:cxnSp>
        <p:nvCxnSpPr>
          <p:cNvPr id="67" name="Straight Connector 66"/>
          <p:cNvCxnSpPr>
            <a:cxnSpLocks noChangeShapeType="1"/>
          </p:cNvCxnSpPr>
          <p:nvPr/>
        </p:nvCxnSpPr>
        <p:spPr bwMode="auto">
          <a:xfrm rot="5400000">
            <a:off x="1253332" y="3453606"/>
            <a:ext cx="1778000" cy="1587"/>
          </a:xfrm>
          <a:prstGeom prst="line">
            <a:avLst/>
          </a:prstGeom>
          <a:noFill/>
          <a:ln w="25400">
            <a:solidFill>
              <a:srgbClr val="FAC090"/>
            </a:solidFill>
            <a:round/>
            <a:headEnd/>
            <a:tailEnd/>
          </a:ln>
          <a:effectLst>
            <a:outerShdw dist="20000" dir="5400000" rotWithShape="0">
              <a:srgbClr val="808080">
                <a:alpha val="37999"/>
              </a:srgbClr>
            </a:outerShdw>
          </a:effectLst>
        </p:spPr>
      </p:cxnSp>
      <p:cxnSp>
        <p:nvCxnSpPr>
          <p:cNvPr id="69" name="Straight Connector 68"/>
          <p:cNvCxnSpPr>
            <a:cxnSpLocks noChangeShapeType="1"/>
          </p:cNvCxnSpPr>
          <p:nvPr/>
        </p:nvCxnSpPr>
        <p:spPr bwMode="auto">
          <a:xfrm rot="5400000">
            <a:off x="1413669" y="3434556"/>
            <a:ext cx="1739900" cy="1588"/>
          </a:xfrm>
          <a:prstGeom prst="line">
            <a:avLst/>
          </a:prstGeom>
          <a:noFill/>
          <a:ln w="25400">
            <a:solidFill>
              <a:srgbClr val="FAC090"/>
            </a:solidFill>
            <a:round/>
            <a:headEnd/>
            <a:tailEnd/>
          </a:ln>
          <a:effectLst>
            <a:outerShdw dist="20000" dir="5400000" rotWithShape="0">
              <a:srgbClr val="808080">
                <a:alpha val="37999"/>
              </a:srgbClr>
            </a:outerShdw>
          </a:effectLst>
        </p:spPr>
      </p:cxnSp>
      <p:cxnSp>
        <p:nvCxnSpPr>
          <p:cNvPr id="71" name="Straight Connector 70"/>
          <p:cNvCxnSpPr>
            <a:cxnSpLocks noChangeShapeType="1"/>
          </p:cNvCxnSpPr>
          <p:nvPr/>
        </p:nvCxnSpPr>
        <p:spPr bwMode="auto">
          <a:xfrm rot="5400000">
            <a:off x="1516857" y="3485356"/>
            <a:ext cx="1841500" cy="1587"/>
          </a:xfrm>
          <a:prstGeom prst="line">
            <a:avLst/>
          </a:prstGeom>
          <a:noFill/>
          <a:ln w="25400">
            <a:solidFill>
              <a:srgbClr val="FAC090"/>
            </a:solidFill>
            <a:round/>
            <a:headEnd/>
            <a:tailEnd/>
          </a:ln>
          <a:effectLst>
            <a:outerShdw dist="20000" dir="5400000" rotWithShape="0">
              <a:srgbClr val="808080">
                <a:alpha val="37999"/>
              </a:srgbClr>
            </a:outerShdw>
          </a:effectLst>
        </p:spPr>
      </p:cxnSp>
      <p:cxnSp>
        <p:nvCxnSpPr>
          <p:cNvPr id="73" name="Straight Connector 72"/>
          <p:cNvCxnSpPr>
            <a:cxnSpLocks noChangeShapeType="1"/>
          </p:cNvCxnSpPr>
          <p:nvPr/>
        </p:nvCxnSpPr>
        <p:spPr bwMode="auto">
          <a:xfrm rot="5400000">
            <a:off x="1758951" y="3382962"/>
            <a:ext cx="1638300" cy="3175"/>
          </a:xfrm>
          <a:prstGeom prst="line">
            <a:avLst/>
          </a:prstGeom>
          <a:noFill/>
          <a:ln w="25400">
            <a:solidFill>
              <a:srgbClr val="FAC090"/>
            </a:solidFill>
            <a:round/>
            <a:headEnd/>
            <a:tailEnd/>
          </a:ln>
          <a:effectLst>
            <a:outerShdw dist="20000" dir="5400000" rotWithShape="0">
              <a:srgbClr val="808080">
                <a:alpha val="37999"/>
              </a:srgbClr>
            </a:outerShdw>
          </a:effectLst>
        </p:spPr>
      </p:cxnSp>
      <p:sp>
        <p:nvSpPr>
          <p:cNvPr id="75" name="TextBox 74"/>
          <p:cNvSpPr txBox="1">
            <a:spLocks noChangeArrowheads="1"/>
          </p:cNvSpPr>
          <p:nvPr/>
        </p:nvSpPr>
        <p:spPr bwMode="auto">
          <a:xfrm>
            <a:off x="33338" y="279400"/>
            <a:ext cx="4445000" cy="892175"/>
          </a:xfrm>
          <a:prstGeom prst="rect">
            <a:avLst/>
          </a:prstGeom>
          <a:noFill/>
          <a:ln w="9525">
            <a:noFill/>
            <a:miter lim="800000"/>
            <a:headEnd/>
            <a:tailEnd/>
          </a:ln>
          <a:effectLst>
            <a:outerShdw dist="38100" dir="2700000" rotWithShape="0">
              <a:srgbClr val="808080">
                <a:alpha val="42999"/>
              </a:srgbClr>
            </a:outerShdw>
          </a:effectLst>
        </p:spPr>
        <p:txBody>
          <a:bodyPr>
            <a:spAutoFit/>
          </a:bodyPr>
          <a:lstStyle/>
          <a:p>
            <a:pPr algn="ctr" defTabSz="457200"/>
            <a:r>
              <a:rPr lang="en-US" sz="2400">
                <a:solidFill>
                  <a:prstClr val="white"/>
                </a:solidFill>
                <a:latin typeface="Cambria" pitchFamily="-65" charset="0"/>
                <a:ea typeface="ＭＳ Ｐゴシック" pitchFamily="-65" charset="-128"/>
                <a:cs typeface="+mn-cs"/>
              </a:rPr>
              <a:t>In 2020, </a:t>
            </a:r>
            <a:r>
              <a:rPr lang="en-US" sz="2800">
                <a:solidFill>
                  <a:prstClr val="white"/>
                </a:solidFill>
                <a:latin typeface="Cambria" pitchFamily="-65" charset="0"/>
                <a:ea typeface="ＭＳ Ｐゴシック" pitchFamily="-65" charset="-128"/>
                <a:cs typeface="+mn-cs"/>
              </a:rPr>
              <a:t>Distributed Energy</a:t>
            </a:r>
          </a:p>
          <a:p>
            <a:pPr algn="ctr" defTabSz="457200"/>
            <a:r>
              <a:rPr lang="en-US" sz="2400">
                <a:solidFill>
                  <a:prstClr val="white"/>
                </a:solidFill>
                <a:latin typeface="Cambria" pitchFamily="-65" charset="0"/>
                <a:ea typeface="ＭＳ Ｐゴシック" pitchFamily="-65" charset="-128"/>
                <a:cs typeface="+mn-cs"/>
              </a:rPr>
              <a:t>is part of all our lives</a:t>
            </a:r>
          </a:p>
        </p:txBody>
      </p:sp>
      <p:cxnSp>
        <p:nvCxnSpPr>
          <p:cNvPr id="77" name="Straight Connector 76"/>
          <p:cNvCxnSpPr>
            <a:cxnSpLocks noChangeShapeType="1"/>
          </p:cNvCxnSpPr>
          <p:nvPr/>
        </p:nvCxnSpPr>
        <p:spPr bwMode="auto">
          <a:xfrm rot="5400000" flipH="1" flipV="1">
            <a:off x="2476501" y="2908300"/>
            <a:ext cx="2806700" cy="3175"/>
          </a:xfrm>
          <a:prstGeom prst="line">
            <a:avLst/>
          </a:prstGeom>
          <a:noFill/>
          <a:ln w="25400">
            <a:solidFill>
              <a:srgbClr val="FAC090"/>
            </a:solidFill>
            <a:round/>
            <a:headEnd/>
            <a:tailEnd/>
          </a:ln>
          <a:effectLst>
            <a:outerShdw dist="20000" dir="5400000" rotWithShape="0">
              <a:srgbClr val="808080">
                <a:alpha val="37999"/>
              </a:srgbClr>
            </a:outerShdw>
          </a:effectLst>
        </p:spPr>
      </p:cxnSp>
      <p:cxnSp>
        <p:nvCxnSpPr>
          <p:cNvPr id="79" name="Straight Connector 78"/>
          <p:cNvCxnSpPr/>
          <p:nvPr/>
        </p:nvCxnSpPr>
        <p:spPr>
          <a:xfrm>
            <a:off x="3867150" y="1504950"/>
            <a:ext cx="1276350" cy="1588"/>
          </a:xfrm>
          <a:prstGeom prst="line">
            <a:avLst/>
          </a:prstGeom>
          <a:ln>
            <a:solidFill>
              <a:srgbClr val="FAC090"/>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a:cxnSpLocks noChangeShapeType="1"/>
          </p:cNvCxnSpPr>
          <p:nvPr/>
        </p:nvCxnSpPr>
        <p:spPr bwMode="auto">
          <a:xfrm rot="5400000" flipH="1" flipV="1">
            <a:off x="2832101" y="3149600"/>
            <a:ext cx="2298700" cy="3175"/>
          </a:xfrm>
          <a:prstGeom prst="line">
            <a:avLst/>
          </a:prstGeom>
          <a:noFill/>
          <a:ln w="25400">
            <a:solidFill>
              <a:srgbClr val="FAC090"/>
            </a:solidFill>
            <a:round/>
            <a:headEnd/>
            <a:tailEnd/>
          </a:ln>
          <a:effectLst>
            <a:outerShdw dist="20000" dir="5400000" rotWithShape="0">
              <a:srgbClr val="808080">
                <a:alpha val="37999"/>
              </a:srgbClr>
            </a:outerShdw>
          </a:effectLst>
        </p:spPr>
      </p:cxnSp>
      <p:cxnSp>
        <p:nvCxnSpPr>
          <p:cNvPr id="83" name="Straight Connector 82"/>
          <p:cNvCxnSpPr/>
          <p:nvPr/>
        </p:nvCxnSpPr>
        <p:spPr>
          <a:xfrm>
            <a:off x="3968750" y="1987550"/>
            <a:ext cx="2901950" cy="1588"/>
          </a:xfrm>
          <a:prstGeom prst="line">
            <a:avLst/>
          </a:prstGeom>
          <a:ln>
            <a:solidFill>
              <a:srgbClr val="FAC090"/>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a:cxnSpLocks noChangeShapeType="1"/>
          </p:cNvCxnSpPr>
          <p:nvPr/>
        </p:nvCxnSpPr>
        <p:spPr bwMode="auto">
          <a:xfrm rot="5400000" flipH="1" flipV="1">
            <a:off x="3378201" y="3613150"/>
            <a:ext cx="1397000" cy="3175"/>
          </a:xfrm>
          <a:prstGeom prst="line">
            <a:avLst/>
          </a:prstGeom>
          <a:noFill/>
          <a:ln w="25400">
            <a:solidFill>
              <a:srgbClr val="FAC090"/>
            </a:solidFill>
            <a:round/>
            <a:headEnd/>
            <a:tailEnd/>
          </a:ln>
          <a:effectLst>
            <a:outerShdw dist="20000" dir="5400000" rotWithShape="0">
              <a:srgbClr val="808080">
                <a:alpha val="37999"/>
              </a:srgbClr>
            </a:outerShdw>
          </a:effectLst>
        </p:spPr>
      </p:cxnSp>
      <p:cxnSp>
        <p:nvCxnSpPr>
          <p:cNvPr id="87" name="Straight Connector 86"/>
          <p:cNvCxnSpPr/>
          <p:nvPr/>
        </p:nvCxnSpPr>
        <p:spPr>
          <a:xfrm>
            <a:off x="4064000" y="2908300"/>
            <a:ext cx="1619250" cy="1588"/>
          </a:xfrm>
          <a:prstGeom prst="line">
            <a:avLst/>
          </a:prstGeom>
          <a:ln>
            <a:solidFill>
              <a:srgbClr val="FAC090"/>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a:cxnSpLocks noChangeShapeType="1"/>
          </p:cNvCxnSpPr>
          <p:nvPr/>
        </p:nvCxnSpPr>
        <p:spPr bwMode="auto">
          <a:xfrm rot="5400000" flipH="1" flipV="1">
            <a:off x="4003676" y="4156075"/>
            <a:ext cx="336550" cy="3175"/>
          </a:xfrm>
          <a:prstGeom prst="line">
            <a:avLst/>
          </a:prstGeom>
          <a:noFill/>
          <a:ln w="25400">
            <a:solidFill>
              <a:srgbClr val="FAC090"/>
            </a:solidFill>
            <a:round/>
            <a:headEnd/>
            <a:tailEnd/>
          </a:ln>
          <a:effectLst>
            <a:outerShdw dist="20000" dir="5400000" rotWithShape="0">
              <a:srgbClr val="808080">
                <a:alpha val="37999"/>
              </a:srgbClr>
            </a:outerShdw>
          </a:effectLst>
        </p:spPr>
      </p:cxnSp>
      <p:cxnSp>
        <p:nvCxnSpPr>
          <p:cNvPr id="91" name="Straight Connector 90"/>
          <p:cNvCxnSpPr/>
          <p:nvPr/>
        </p:nvCxnSpPr>
        <p:spPr>
          <a:xfrm>
            <a:off x="4159250" y="3975100"/>
            <a:ext cx="3187700" cy="1588"/>
          </a:xfrm>
          <a:prstGeom prst="line">
            <a:avLst/>
          </a:prstGeom>
          <a:ln>
            <a:solidFill>
              <a:srgbClr val="FAC090"/>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4184650" y="5251450"/>
            <a:ext cx="1974850" cy="1588"/>
          </a:xfrm>
          <a:prstGeom prst="line">
            <a:avLst/>
          </a:prstGeom>
          <a:ln>
            <a:solidFill>
              <a:srgbClr val="FAC090"/>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rot="10800000">
            <a:off x="4267200" y="4064000"/>
            <a:ext cx="3086100" cy="1588"/>
          </a:xfrm>
          <a:prstGeom prst="line">
            <a:avLst/>
          </a:prstGeom>
          <a:ln>
            <a:solidFill>
              <a:srgbClr val="83FF53"/>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rot="5400000">
            <a:off x="4089401" y="4254500"/>
            <a:ext cx="381000" cy="3175"/>
          </a:xfrm>
          <a:prstGeom prst="line">
            <a:avLst/>
          </a:prstGeom>
          <a:ln>
            <a:solidFill>
              <a:srgbClr val="83FF53"/>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rot="10800000">
            <a:off x="4051300" y="5346700"/>
            <a:ext cx="1993900" cy="1588"/>
          </a:xfrm>
          <a:prstGeom prst="line">
            <a:avLst/>
          </a:prstGeom>
          <a:ln>
            <a:solidFill>
              <a:srgbClr val="83FF53"/>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a:cxnSpLocks noChangeShapeType="1"/>
          </p:cNvCxnSpPr>
          <p:nvPr/>
        </p:nvCxnSpPr>
        <p:spPr bwMode="auto">
          <a:xfrm rot="5400000" flipH="1" flipV="1">
            <a:off x="2832101" y="3127375"/>
            <a:ext cx="2311400" cy="3175"/>
          </a:xfrm>
          <a:prstGeom prst="line">
            <a:avLst/>
          </a:prstGeom>
          <a:noFill/>
          <a:ln w="25400">
            <a:solidFill>
              <a:srgbClr val="83FF53"/>
            </a:solidFill>
            <a:round/>
            <a:headEnd/>
            <a:tailEnd/>
          </a:ln>
        </p:spPr>
      </p:cxnSp>
      <p:cxnSp>
        <p:nvCxnSpPr>
          <p:cNvPr id="103" name="Straight Connector 102"/>
          <p:cNvCxnSpPr/>
          <p:nvPr/>
        </p:nvCxnSpPr>
        <p:spPr>
          <a:xfrm>
            <a:off x="3970338" y="1981200"/>
            <a:ext cx="2913062" cy="1588"/>
          </a:xfrm>
          <a:prstGeom prst="line">
            <a:avLst/>
          </a:prstGeom>
          <a:ln w="25400" cap="flat" cmpd="sng" algn="ctr">
            <a:solidFill>
              <a:srgbClr val="83FF5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2" name="Group 34"/>
          <p:cNvGrpSpPr>
            <a:grpSpLocks/>
          </p:cNvGrpSpPr>
          <p:nvPr/>
        </p:nvGrpSpPr>
        <p:grpSpPr bwMode="auto">
          <a:xfrm>
            <a:off x="455613" y="1822450"/>
            <a:ext cx="2701925" cy="833438"/>
            <a:chOff x="5635769" y="573799"/>
            <a:chExt cx="2944500" cy="834040"/>
          </a:xfrm>
        </p:grpSpPr>
        <p:sp>
          <p:nvSpPr>
            <p:cNvPr id="36" name="Process 35"/>
            <p:cNvSpPr>
              <a:spLocks noChangeArrowheads="1"/>
            </p:cNvSpPr>
            <p:nvPr/>
          </p:nvSpPr>
          <p:spPr bwMode="auto">
            <a:xfrm>
              <a:off x="5635769" y="573799"/>
              <a:ext cx="2944500" cy="834040"/>
            </a:xfrm>
            <a:prstGeom prst="flowChartProcess">
              <a:avLst/>
            </a:prstGeom>
            <a:gradFill rotWithShape="1">
              <a:gsLst>
                <a:gs pos="0">
                  <a:srgbClr val="7F7F7F"/>
                </a:gs>
                <a:gs pos="100000">
                  <a:srgbClr val="A6A6A6"/>
                </a:gs>
              </a:gsLst>
              <a:lin ang="16560000"/>
            </a:gradFill>
            <a:ln w="15875">
              <a:solidFill>
                <a:srgbClr val="FF6600"/>
              </a:solidFill>
              <a:round/>
              <a:headEnd/>
              <a:tailEnd/>
            </a:ln>
            <a:effectLst>
              <a:outerShdw rotWithShape="0">
                <a:srgbClr val="FFFFFF">
                  <a:alpha val="48999"/>
                </a:srgbClr>
              </a:outerShdw>
            </a:effectLst>
          </p:spPr>
          <p:txBody>
            <a:bodyPr anchor="ctr"/>
            <a:lstStyle/>
            <a:p>
              <a:pPr algn="ctr" defTabSz="457200"/>
              <a:endParaRPr lang="en-US">
                <a:solidFill>
                  <a:srgbClr val="FFFFFF"/>
                </a:solidFill>
                <a:latin typeface="Cambria" pitchFamily="-65" charset="0"/>
                <a:ea typeface="ＭＳ Ｐゴシック" pitchFamily="-65" charset="-128"/>
                <a:cs typeface="+mn-cs"/>
              </a:endParaRPr>
            </a:p>
          </p:txBody>
        </p:sp>
        <p:sp>
          <p:nvSpPr>
            <p:cNvPr id="37" name="TextBox 36"/>
            <p:cNvSpPr txBox="1">
              <a:spLocks noChangeArrowheads="1"/>
            </p:cNvSpPr>
            <p:nvPr/>
          </p:nvSpPr>
          <p:spPr bwMode="auto">
            <a:xfrm>
              <a:off x="5801851" y="653231"/>
              <a:ext cx="2641745" cy="646580"/>
            </a:xfrm>
            <a:prstGeom prst="rect">
              <a:avLst/>
            </a:prstGeom>
            <a:noFill/>
            <a:ln w="9525">
              <a:noFill/>
              <a:miter lim="800000"/>
              <a:headEnd/>
              <a:tailEnd/>
            </a:ln>
            <a:effectLst>
              <a:outerShdw rotWithShape="0">
                <a:srgbClr val="FFFFFF">
                  <a:alpha val="92000"/>
                </a:srgbClr>
              </a:outerShdw>
            </a:effectLst>
          </p:spPr>
          <p:txBody>
            <a:bodyPr>
              <a:spAutoFit/>
            </a:bodyPr>
            <a:lstStyle/>
            <a:p>
              <a:pPr algn="ctr" defTabSz="457200"/>
              <a:r>
                <a:rPr lang="en-US">
                  <a:solidFill>
                    <a:prstClr val="black"/>
                  </a:solidFill>
                  <a:latin typeface="Cooper Black" pitchFamily="-65" charset="0"/>
                  <a:ea typeface="ＭＳ Ｐゴシック" pitchFamily="-65" charset="-128"/>
                  <a:cs typeface="+mn-cs"/>
                </a:rPr>
                <a:t>Existing Wholesale</a:t>
              </a:r>
            </a:p>
            <a:p>
              <a:pPr algn="ctr" defTabSz="457200"/>
              <a:r>
                <a:rPr lang="en-US">
                  <a:solidFill>
                    <a:prstClr val="black"/>
                  </a:solidFill>
                  <a:latin typeface="Cooper Black" pitchFamily="-65" charset="0"/>
                  <a:ea typeface="ＭＳ Ｐゴシック" pitchFamily="-65" charset="-128"/>
                  <a:cs typeface="+mn-cs"/>
                </a:rPr>
                <a:t>Energy Market</a:t>
              </a:r>
            </a:p>
          </p:txBody>
        </p:sp>
      </p:grpSp>
      <p:pic>
        <p:nvPicPr>
          <p:cNvPr id="64" name="Picture 63" descr="houselit.pdf"/>
          <p:cNvPicPr>
            <a:picLocks noChangeAspect="1"/>
          </p:cNvPicPr>
          <p:nvPr/>
        </p:nvPicPr>
        <p:blipFill>
          <a:blip r:embed="rId3" cstate="print">
            <a:lum bright="2000"/>
          </a:blip>
          <a:srcRect/>
          <a:stretch>
            <a:fillRect/>
          </a:stretch>
        </p:blipFill>
        <p:spPr bwMode="auto">
          <a:xfrm>
            <a:off x="5435600" y="2570163"/>
            <a:ext cx="1138238" cy="1189037"/>
          </a:xfrm>
          <a:prstGeom prst="rect">
            <a:avLst/>
          </a:prstGeom>
          <a:noFill/>
          <a:ln w="9525">
            <a:noFill/>
            <a:miter lim="800000"/>
            <a:headEnd/>
            <a:tailEnd/>
          </a:ln>
        </p:spPr>
      </p:pic>
      <p:pic>
        <p:nvPicPr>
          <p:cNvPr id="55" name="Picture 54" descr="houselit.pdf"/>
          <p:cNvPicPr>
            <a:picLocks noChangeAspect="1"/>
          </p:cNvPicPr>
          <p:nvPr/>
        </p:nvPicPr>
        <p:blipFill>
          <a:blip r:embed="rId4" cstate="print">
            <a:lum bright="2000"/>
          </a:blip>
          <a:srcRect/>
          <a:stretch>
            <a:fillRect/>
          </a:stretch>
        </p:blipFill>
        <p:spPr bwMode="auto">
          <a:xfrm>
            <a:off x="7212013" y="3190875"/>
            <a:ext cx="1225550" cy="1277938"/>
          </a:xfrm>
          <a:prstGeom prst="rect">
            <a:avLst/>
          </a:prstGeom>
          <a:noFill/>
          <a:ln w="9525">
            <a:noFill/>
            <a:miter lim="800000"/>
            <a:headEnd/>
            <a:tailEnd/>
          </a:ln>
        </p:spPr>
      </p:pic>
      <p:pic>
        <p:nvPicPr>
          <p:cNvPr id="56" name="Picture 55" descr="houselit.pdf"/>
          <p:cNvPicPr>
            <a:picLocks noChangeAspect="1"/>
          </p:cNvPicPr>
          <p:nvPr/>
        </p:nvPicPr>
        <p:blipFill>
          <a:blip r:embed="rId5" cstate="print">
            <a:lum bright="2000"/>
          </a:blip>
          <a:srcRect/>
          <a:stretch>
            <a:fillRect/>
          </a:stretch>
        </p:blipFill>
        <p:spPr bwMode="auto">
          <a:xfrm>
            <a:off x="6751638" y="1223963"/>
            <a:ext cx="1066800" cy="1116012"/>
          </a:xfrm>
          <a:prstGeom prst="rect">
            <a:avLst/>
          </a:prstGeom>
          <a:noFill/>
          <a:ln w="9525">
            <a:noFill/>
            <a:miter lim="800000"/>
            <a:headEnd/>
            <a:tailEnd/>
          </a:ln>
        </p:spPr>
      </p:pic>
      <p:pic>
        <p:nvPicPr>
          <p:cNvPr id="57" name="Picture 56" descr="houselit.pdf"/>
          <p:cNvPicPr>
            <a:picLocks noChangeAspect="1"/>
          </p:cNvPicPr>
          <p:nvPr/>
        </p:nvPicPr>
        <p:blipFill>
          <a:blip r:embed="rId6" cstate="print">
            <a:lum bright="2000"/>
          </a:blip>
          <a:srcRect/>
          <a:stretch>
            <a:fillRect/>
          </a:stretch>
        </p:blipFill>
        <p:spPr bwMode="auto">
          <a:xfrm>
            <a:off x="5730875" y="4992688"/>
            <a:ext cx="1350963" cy="1411287"/>
          </a:xfrm>
          <a:prstGeom prst="rect">
            <a:avLst/>
          </a:prstGeom>
          <a:noFill/>
          <a:ln w="9525">
            <a:noFill/>
            <a:miter lim="800000"/>
            <a:headEnd/>
            <a:tailEnd/>
          </a:ln>
        </p:spPr>
      </p:pic>
      <p:pic>
        <p:nvPicPr>
          <p:cNvPr id="58" name="Picture 57" descr="houselit.pdf"/>
          <p:cNvPicPr>
            <a:picLocks noChangeAspect="1"/>
          </p:cNvPicPr>
          <p:nvPr/>
        </p:nvPicPr>
        <p:blipFill>
          <a:blip r:embed="rId7" cstate="print">
            <a:lum bright="2000"/>
          </a:blip>
          <a:srcRect/>
          <a:stretch>
            <a:fillRect/>
          </a:stretch>
        </p:blipFill>
        <p:spPr bwMode="auto">
          <a:xfrm>
            <a:off x="5011738" y="889000"/>
            <a:ext cx="836612" cy="874713"/>
          </a:xfrm>
          <a:prstGeom prst="rect">
            <a:avLst/>
          </a:prstGeom>
          <a:noFill/>
          <a:ln w="9525">
            <a:noFill/>
            <a:miter lim="800000"/>
            <a:headEnd/>
            <a:tailEnd/>
          </a:ln>
        </p:spPr>
      </p:pic>
      <p:pic>
        <p:nvPicPr>
          <p:cNvPr id="16" name="Picture 15" descr="panel"/>
          <p:cNvPicPr>
            <a:picLocks noChangeAspect="1"/>
          </p:cNvPicPr>
          <p:nvPr/>
        </p:nvPicPr>
        <p:blipFill>
          <a:blip r:embed="rId8" cstate="print"/>
          <a:srcRect/>
          <a:stretch>
            <a:fillRect/>
          </a:stretch>
        </p:blipFill>
        <p:spPr bwMode="auto">
          <a:xfrm>
            <a:off x="6324600" y="4395788"/>
            <a:ext cx="919163" cy="963612"/>
          </a:xfrm>
          <a:prstGeom prst="rect">
            <a:avLst/>
          </a:prstGeom>
          <a:noFill/>
          <a:ln w="9525">
            <a:noFill/>
            <a:miter lim="800000"/>
            <a:headEnd/>
            <a:tailEnd/>
          </a:ln>
          <a:effectLst>
            <a:outerShdw algn="br" rotWithShape="0">
              <a:schemeClr val="tx1">
                <a:alpha val="84998"/>
              </a:schemeClr>
            </a:outerShdw>
          </a:effectLst>
        </p:spPr>
      </p:pic>
      <p:pic>
        <p:nvPicPr>
          <p:cNvPr id="19" name="Picture 18" descr="panel"/>
          <p:cNvPicPr>
            <a:picLocks noChangeAspect="1"/>
          </p:cNvPicPr>
          <p:nvPr/>
        </p:nvPicPr>
        <p:blipFill>
          <a:blip r:embed="rId9" cstate="print"/>
          <a:srcRect/>
          <a:stretch>
            <a:fillRect/>
          </a:stretch>
        </p:blipFill>
        <p:spPr bwMode="auto">
          <a:xfrm>
            <a:off x="7886700" y="2824163"/>
            <a:ext cx="582613" cy="609600"/>
          </a:xfrm>
          <a:prstGeom prst="rect">
            <a:avLst/>
          </a:prstGeom>
          <a:noFill/>
          <a:ln w="9525">
            <a:noFill/>
            <a:miter lim="800000"/>
            <a:headEnd/>
            <a:tailEnd/>
          </a:ln>
          <a:effectLst>
            <a:outerShdw algn="br" rotWithShape="0">
              <a:schemeClr val="tx1">
                <a:alpha val="84998"/>
              </a:schemeClr>
            </a:outerShdw>
          </a:effectLst>
        </p:spPr>
      </p:pic>
      <p:grpSp>
        <p:nvGrpSpPr>
          <p:cNvPr id="3" name="Group 45"/>
          <p:cNvGrpSpPr>
            <a:grpSpLocks/>
          </p:cNvGrpSpPr>
          <p:nvPr/>
        </p:nvGrpSpPr>
        <p:grpSpPr bwMode="auto">
          <a:xfrm>
            <a:off x="1503363" y="3683000"/>
            <a:ext cx="3236912" cy="1971675"/>
            <a:chOff x="3095567" y="2137432"/>
            <a:chExt cx="2952866" cy="1798952"/>
          </a:xfrm>
        </p:grpSpPr>
        <p:pic>
          <p:nvPicPr>
            <p:cNvPr id="47" name="Picture 46" descr="warehouse"/>
            <p:cNvPicPr>
              <a:picLocks noChangeAspect="1"/>
            </p:cNvPicPr>
            <p:nvPr/>
          </p:nvPicPr>
          <p:blipFill>
            <a:blip r:embed="rId10" cstate="print">
              <a:lum bright="-34000" contrast="16000"/>
              <a:grayscl/>
            </a:blip>
            <a:srcRect/>
            <a:stretch>
              <a:fillRect/>
            </a:stretch>
          </p:blipFill>
          <p:spPr bwMode="auto">
            <a:xfrm>
              <a:off x="3095567" y="2137432"/>
              <a:ext cx="2952866" cy="1798952"/>
            </a:xfrm>
            <a:prstGeom prst="rect">
              <a:avLst/>
            </a:prstGeom>
            <a:noFill/>
            <a:ln w="9525">
              <a:noFill/>
              <a:miter lim="800000"/>
              <a:headEnd/>
              <a:tailEnd/>
            </a:ln>
            <a:effectLst>
              <a:outerShdw dist="12700" dir="2700000" rotWithShape="0">
                <a:schemeClr val="tx1">
                  <a:alpha val="0"/>
                </a:schemeClr>
              </a:outerShdw>
            </a:effectLst>
          </p:spPr>
        </p:pic>
        <p:sp>
          <p:nvSpPr>
            <p:cNvPr id="48" name="Freeform 47"/>
            <p:cNvSpPr>
              <a:spLocks noChangeArrowheads="1"/>
            </p:cNvSpPr>
            <p:nvPr/>
          </p:nvSpPr>
          <p:spPr bwMode="auto">
            <a:xfrm>
              <a:off x="3322933" y="2887720"/>
              <a:ext cx="1985474" cy="528678"/>
            </a:xfrm>
            <a:custGeom>
              <a:avLst/>
              <a:gdLst>
                <a:gd name="T0" fmla="*/ 8466 w 1985433"/>
                <a:gd name="T1" fmla="*/ 0 h 529167"/>
                <a:gd name="T2" fmla="*/ 0 w 1985433"/>
                <a:gd name="T3" fmla="*/ 211471 h 529167"/>
                <a:gd name="T4" fmla="*/ 1981241 w 1985433"/>
                <a:gd name="T5" fmla="*/ 528678 h 529167"/>
                <a:gd name="T6" fmla="*/ 1985474 w 1985433"/>
                <a:gd name="T7" fmla="*/ 283372 h 529167"/>
                <a:gd name="T8" fmla="*/ 8466 w 1985433"/>
                <a:gd name="T9" fmla="*/ 0 h 529167"/>
                <a:gd name="T10" fmla="*/ 0 60000 65536"/>
                <a:gd name="T11" fmla="*/ 0 60000 65536"/>
                <a:gd name="T12" fmla="*/ 0 60000 65536"/>
                <a:gd name="T13" fmla="*/ 0 60000 65536"/>
                <a:gd name="T14" fmla="*/ 0 60000 65536"/>
                <a:gd name="T15" fmla="*/ 0 w 1985433"/>
                <a:gd name="T16" fmla="*/ 0 h 529167"/>
                <a:gd name="T17" fmla="*/ 1985433 w 1985433"/>
                <a:gd name="T18" fmla="*/ 529167 h 529167"/>
              </a:gdLst>
              <a:ahLst/>
              <a:cxnLst>
                <a:cxn ang="T10">
                  <a:pos x="T0" y="T1"/>
                </a:cxn>
                <a:cxn ang="T11">
                  <a:pos x="T2" y="T3"/>
                </a:cxn>
                <a:cxn ang="T12">
                  <a:pos x="T4" y="T5"/>
                </a:cxn>
                <a:cxn ang="T13">
                  <a:pos x="T6" y="T7"/>
                </a:cxn>
                <a:cxn ang="T14">
                  <a:pos x="T8" y="T9"/>
                </a:cxn>
              </a:cxnLst>
              <a:rect l="T15" t="T16" r="T17" b="T18"/>
              <a:pathLst>
                <a:path w="1985433" h="529167">
                  <a:moveTo>
                    <a:pt x="8466" y="0"/>
                  </a:moveTo>
                  <a:lnTo>
                    <a:pt x="0" y="211667"/>
                  </a:lnTo>
                  <a:lnTo>
                    <a:pt x="1981200" y="529167"/>
                  </a:lnTo>
                  <a:lnTo>
                    <a:pt x="1985433" y="283634"/>
                  </a:lnTo>
                  <a:lnTo>
                    <a:pt x="8466" y="0"/>
                  </a:lnTo>
                  <a:close/>
                </a:path>
              </a:pathLst>
            </a:custGeom>
            <a:gradFill rotWithShape="1">
              <a:gsLst>
                <a:gs pos="0">
                  <a:schemeClr val="tx1"/>
                </a:gs>
                <a:gs pos="100000">
                  <a:srgbClr val="BFBFBF"/>
                </a:gs>
              </a:gsLst>
              <a:lin ang="5400000"/>
            </a:gradFill>
            <a:ln w="9525">
              <a:solidFill>
                <a:schemeClr val="bg1"/>
              </a:solidFill>
              <a:miter lim="800000"/>
              <a:headEnd/>
              <a:tailEnd/>
            </a:ln>
            <a:effectLst>
              <a:outerShdw dist="23000" dir="5400000" rotWithShape="0">
                <a:srgbClr val="808080">
                  <a:alpha val="34999"/>
                </a:srgbClr>
              </a:outerShdw>
            </a:effectLst>
          </p:spPr>
          <p:txBody>
            <a:bodyPr anchor="ctr"/>
            <a:lstStyle/>
            <a:p>
              <a:pPr algn="ctr" defTabSz="457200"/>
              <a:endParaRPr lang="en-US">
                <a:solidFill>
                  <a:srgbClr val="FFFFFF"/>
                </a:solidFill>
                <a:latin typeface="Cambria" pitchFamily="-65" charset="0"/>
                <a:ea typeface="ＭＳ Ｐゴシック" pitchFamily="-65" charset="-128"/>
                <a:cs typeface="+mn-cs"/>
              </a:endParaRPr>
            </a:p>
          </p:txBody>
        </p:sp>
        <p:sp>
          <p:nvSpPr>
            <p:cNvPr id="57377" name="TextBox 48"/>
            <p:cNvSpPr txBox="1">
              <a:spLocks noChangeArrowheads="1"/>
            </p:cNvSpPr>
            <p:nvPr/>
          </p:nvSpPr>
          <p:spPr bwMode="auto">
            <a:xfrm rot="579462">
              <a:off x="3399405" y="3015514"/>
              <a:ext cx="1872929" cy="252677"/>
            </a:xfrm>
            <a:prstGeom prst="rect">
              <a:avLst/>
            </a:prstGeom>
            <a:noFill/>
            <a:ln w="9525">
              <a:noFill/>
              <a:miter lim="800000"/>
              <a:headEnd/>
              <a:tailEnd/>
            </a:ln>
          </p:spPr>
          <p:txBody>
            <a:bodyPr>
              <a:spAutoFit/>
            </a:bodyPr>
            <a:lstStyle/>
            <a:p>
              <a:pPr defTabSz="457200"/>
              <a:r>
                <a:rPr lang="en-US" sz="1200">
                  <a:solidFill>
                    <a:prstClr val="black"/>
                  </a:solidFill>
                  <a:latin typeface="Cooper Black" pitchFamily="-65" charset="0"/>
                  <a:ea typeface="ＭＳ Ｐゴシック" pitchFamily="-65" charset="-128"/>
                  <a:cs typeface="+mn-cs"/>
                </a:rPr>
                <a:t>Idaho Power Company</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up)">
                                      <p:cBhvr>
                                        <p:cTn id="16" dur="500"/>
                                        <p:tgtEl>
                                          <p:spTgt spid="65"/>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wipe(up)">
                                      <p:cBhvr>
                                        <p:cTn id="20" dur="500"/>
                                        <p:tgtEl>
                                          <p:spTgt spid="67"/>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wipe(up)">
                                      <p:cBhvr>
                                        <p:cTn id="24" dur="500"/>
                                        <p:tgtEl>
                                          <p:spTgt spid="69"/>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wipe(up)">
                                      <p:cBhvr>
                                        <p:cTn id="28" dur="500"/>
                                        <p:tgtEl>
                                          <p:spTgt spid="71"/>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up)">
                                      <p:cBhvr>
                                        <p:cTn id="32" dur="500"/>
                                        <p:tgtEl>
                                          <p:spTgt spid="7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par>
                                <p:cTn id="38" presetID="10" presetClass="entr" presetSubtype="0" fill="hold" nodeType="with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500"/>
                                        <p:tgtEl>
                                          <p:spTgt spid="56"/>
                                        </p:tgtEl>
                                      </p:cBhvr>
                                    </p:animEffect>
                                  </p:childTnLst>
                                </p:cTn>
                              </p:par>
                              <p:par>
                                <p:cTn id="41" presetID="10" presetClass="entr" presetSubtype="0" fill="hold" nodeType="with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500"/>
                                        <p:tgtEl>
                                          <p:spTgt spid="55"/>
                                        </p:tgtEl>
                                      </p:cBhvr>
                                    </p:animEffect>
                                  </p:childTnLst>
                                </p:cTn>
                              </p:par>
                              <p:par>
                                <p:cTn id="44" presetID="10" presetClass="entr" presetSubtype="0" fill="hold" nodeType="with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fade">
                                      <p:cBhvr>
                                        <p:cTn id="46" dur="500"/>
                                        <p:tgtEl>
                                          <p:spTgt spid="58"/>
                                        </p:tgtEl>
                                      </p:cBhvr>
                                    </p:animEffect>
                                  </p:childTnLst>
                                </p:cTn>
                              </p:par>
                              <p:par>
                                <p:cTn id="47" presetID="10" presetClass="entr" presetSubtype="0"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89"/>
                                        </p:tgtEl>
                                        <p:attrNameLst>
                                          <p:attrName>style.visibility</p:attrName>
                                        </p:attrNameLst>
                                      </p:cBhvr>
                                      <p:to>
                                        <p:strVal val="visible"/>
                                      </p:to>
                                    </p:set>
                                    <p:animEffect transition="in" filter="wipe(down)">
                                      <p:cBhvr>
                                        <p:cTn id="54" dur="500"/>
                                        <p:tgtEl>
                                          <p:spTgt spid="89"/>
                                        </p:tgtEl>
                                      </p:cBhvr>
                                    </p:animEffect>
                                  </p:childTnLst>
                                </p:cTn>
                              </p:par>
                              <p:par>
                                <p:cTn id="55" presetID="22" presetClass="entr" presetSubtype="4" fill="hold" nodeType="with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wipe(down)">
                                      <p:cBhvr>
                                        <p:cTn id="57" dur="500"/>
                                        <p:tgtEl>
                                          <p:spTgt spid="77"/>
                                        </p:tgtEl>
                                      </p:cBhvr>
                                    </p:animEffect>
                                  </p:childTnLst>
                                </p:cTn>
                              </p:par>
                              <p:par>
                                <p:cTn id="58" presetID="22" presetClass="entr" presetSubtype="4" fill="hold" nodeType="with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down)">
                                      <p:cBhvr>
                                        <p:cTn id="60" dur="500"/>
                                        <p:tgtEl>
                                          <p:spTgt spid="81"/>
                                        </p:tgtEl>
                                      </p:cBhvr>
                                    </p:animEffect>
                                  </p:childTnLst>
                                </p:cTn>
                              </p:par>
                              <p:par>
                                <p:cTn id="61" presetID="22" presetClass="entr" presetSubtype="8" fill="hold" nodeType="withEffect">
                                  <p:stCondLst>
                                    <p:cond delay="0"/>
                                  </p:stCondLst>
                                  <p:childTnLst>
                                    <p:set>
                                      <p:cBhvr>
                                        <p:cTn id="62" dur="1" fill="hold">
                                          <p:stCondLst>
                                            <p:cond delay="0"/>
                                          </p:stCondLst>
                                        </p:cTn>
                                        <p:tgtEl>
                                          <p:spTgt spid="93"/>
                                        </p:tgtEl>
                                        <p:attrNameLst>
                                          <p:attrName>style.visibility</p:attrName>
                                        </p:attrNameLst>
                                      </p:cBhvr>
                                      <p:to>
                                        <p:strVal val="visible"/>
                                      </p:to>
                                    </p:set>
                                    <p:animEffect transition="in" filter="wipe(left)">
                                      <p:cBhvr>
                                        <p:cTn id="63" dur="500"/>
                                        <p:tgtEl>
                                          <p:spTgt spid="93"/>
                                        </p:tgtEl>
                                      </p:cBhvr>
                                    </p:animEffect>
                                  </p:childTnLst>
                                </p:cTn>
                              </p:par>
                              <p:par>
                                <p:cTn id="64" presetID="22" presetClass="entr" presetSubtype="4" fill="hold" nodeType="with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wipe(down)">
                                      <p:cBhvr>
                                        <p:cTn id="66" dur="500"/>
                                        <p:tgtEl>
                                          <p:spTgt spid="85"/>
                                        </p:tgtEl>
                                      </p:cBhvr>
                                    </p:animEffect>
                                  </p:childTnLst>
                                </p:cTn>
                              </p:par>
                            </p:childTnLst>
                          </p:cTn>
                        </p:par>
                        <p:par>
                          <p:cTn id="67" fill="hold">
                            <p:stCondLst>
                              <p:cond delay="500"/>
                            </p:stCondLst>
                            <p:childTnLst>
                              <p:par>
                                <p:cTn id="68" presetID="22" presetClass="entr" presetSubtype="8" fill="hold" nodeType="afterEffect">
                                  <p:stCondLst>
                                    <p:cond delay="0"/>
                                  </p:stCondLst>
                                  <p:childTnLst>
                                    <p:set>
                                      <p:cBhvr>
                                        <p:cTn id="69" dur="1" fill="hold">
                                          <p:stCondLst>
                                            <p:cond delay="0"/>
                                          </p:stCondLst>
                                        </p:cTn>
                                        <p:tgtEl>
                                          <p:spTgt spid="91"/>
                                        </p:tgtEl>
                                        <p:attrNameLst>
                                          <p:attrName>style.visibility</p:attrName>
                                        </p:attrNameLst>
                                      </p:cBhvr>
                                      <p:to>
                                        <p:strVal val="visible"/>
                                      </p:to>
                                    </p:set>
                                    <p:animEffect transition="in" filter="wipe(left)">
                                      <p:cBhvr>
                                        <p:cTn id="70" dur="500"/>
                                        <p:tgtEl>
                                          <p:spTgt spid="91"/>
                                        </p:tgtEl>
                                      </p:cBhvr>
                                    </p:animEffect>
                                  </p:childTnLst>
                                </p:cTn>
                              </p:par>
                              <p:par>
                                <p:cTn id="71" presetID="22" presetClass="entr" presetSubtype="8"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wipe(left)">
                                      <p:cBhvr>
                                        <p:cTn id="73" dur="500"/>
                                        <p:tgtEl>
                                          <p:spTgt spid="79"/>
                                        </p:tgtEl>
                                      </p:cBhvr>
                                    </p:animEffect>
                                  </p:childTnLst>
                                </p:cTn>
                              </p:par>
                              <p:par>
                                <p:cTn id="74" presetID="22" presetClass="entr" presetSubtype="8" fill="hold" nodeType="with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par>
                                <p:cTn id="77" presetID="22" presetClass="entr" presetSubtype="8" fill="hold" nodeType="withEffect">
                                  <p:stCondLst>
                                    <p:cond delay="0"/>
                                  </p:stCondLst>
                                  <p:childTnLst>
                                    <p:set>
                                      <p:cBhvr>
                                        <p:cTn id="78" dur="1" fill="hold">
                                          <p:stCondLst>
                                            <p:cond delay="0"/>
                                          </p:stCondLst>
                                        </p:cTn>
                                        <p:tgtEl>
                                          <p:spTgt spid="83"/>
                                        </p:tgtEl>
                                        <p:attrNameLst>
                                          <p:attrName>style.visibility</p:attrName>
                                        </p:attrNameLst>
                                      </p:cBhvr>
                                      <p:to>
                                        <p:strVal val="visible"/>
                                      </p:to>
                                    </p:set>
                                    <p:animEffect transition="in" filter="wipe(left)">
                                      <p:cBhvr>
                                        <p:cTn id="79" dur="500"/>
                                        <p:tgtEl>
                                          <p:spTgt spid="83"/>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1" fill="hold" nodeType="click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additive="base">
                                        <p:cTn id="84" dur="500" fill="hold"/>
                                        <p:tgtEl>
                                          <p:spTgt spid="19"/>
                                        </p:tgtEl>
                                        <p:attrNameLst>
                                          <p:attrName>ppt_x</p:attrName>
                                        </p:attrNameLst>
                                      </p:cBhvr>
                                      <p:tavLst>
                                        <p:tav tm="0">
                                          <p:val>
                                            <p:strVal val="#ppt_x"/>
                                          </p:val>
                                        </p:tav>
                                        <p:tav tm="100000">
                                          <p:val>
                                            <p:strVal val="#ppt_x"/>
                                          </p:val>
                                        </p:tav>
                                      </p:tavLst>
                                    </p:anim>
                                    <p:anim calcmode="lin" valueType="num">
                                      <p:cBhvr additive="base">
                                        <p:cTn id="85" dur="500" fill="hold"/>
                                        <p:tgtEl>
                                          <p:spTgt spid="19"/>
                                        </p:tgtEl>
                                        <p:attrNameLst>
                                          <p:attrName>ppt_y</p:attrName>
                                        </p:attrNameLst>
                                      </p:cBhvr>
                                      <p:tavLst>
                                        <p:tav tm="0">
                                          <p:val>
                                            <p:strVal val="0-#ppt_h/2"/>
                                          </p:val>
                                        </p:tav>
                                        <p:tav tm="100000">
                                          <p:val>
                                            <p:strVal val="#ppt_y"/>
                                          </p:val>
                                        </p:tav>
                                      </p:tavLst>
                                    </p:anim>
                                  </p:childTnLst>
                                </p:cTn>
                              </p:par>
                            </p:childTnLst>
                          </p:cTn>
                        </p:par>
                        <p:par>
                          <p:cTn id="86" fill="hold">
                            <p:stCondLst>
                              <p:cond delay="500"/>
                            </p:stCondLst>
                            <p:childTnLst>
                              <p:par>
                                <p:cTn id="87" presetID="2" presetClass="entr" presetSubtype="1" fill="hold" nodeType="after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additive="base">
                                        <p:cTn id="89" dur="500" fill="hold"/>
                                        <p:tgtEl>
                                          <p:spTgt spid="16"/>
                                        </p:tgtEl>
                                        <p:attrNameLst>
                                          <p:attrName>ppt_x</p:attrName>
                                        </p:attrNameLst>
                                      </p:cBhvr>
                                      <p:tavLst>
                                        <p:tav tm="0">
                                          <p:val>
                                            <p:strVal val="#ppt_x"/>
                                          </p:val>
                                        </p:tav>
                                        <p:tav tm="100000">
                                          <p:val>
                                            <p:strVal val="#ppt_x"/>
                                          </p:val>
                                        </p:tav>
                                      </p:tavLst>
                                    </p:anim>
                                    <p:anim calcmode="lin" valueType="num">
                                      <p:cBhvr additive="base">
                                        <p:cTn id="90"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nodeType="clickEffect">
                                  <p:stCondLst>
                                    <p:cond delay="0"/>
                                  </p:stCondLst>
                                  <p:childTnLst>
                                    <p:set>
                                      <p:cBhvr>
                                        <p:cTn id="94" dur="1" fill="hold">
                                          <p:stCondLst>
                                            <p:cond delay="0"/>
                                          </p:stCondLst>
                                        </p:cTn>
                                        <p:tgtEl>
                                          <p:spTgt spid="95"/>
                                        </p:tgtEl>
                                        <p:attrNameLst>
                                          <p:attrName>style.visibility</p:attrName>
                                        </p:attrNameLst>
                                      </p:cBhvr>
                                      <p:to>
                                        <p:strVal val="visible"/>
                                      </p:to>
                                    </p:set>
                                    <p:animEffect transition="in" filter="wipe(right)">
                                      <p:cBhvr>
                                        <p:cTn id="95" dur="500"/>
                                        <p:tgtEl>
                                          <p:spTgt spid="95"/>
                                        </p:tgtEl>
                                      </p:cBhvr>
                                    </p:animEffect>
                                  </p:childTnLst>
                                </p:cTn>
                              </p:par>
                              <p:par>
                                <p:cTn id="96" presetID="22" presetClass="entr" presetSubtype="2" fill="hold" nodeType="with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wipe(right)">
                                      <p:cBhvr>
                                        <p:cTn id="98" dur="500"/>
                                        <p:tgtEl>
                                          <p:spTgt spid="99"/>
                                        </p:tgtEl>
                                      </p:cBhvr>
                                    </p:animEffect>
                                  </p:childTnLst>
                                </p:cTn>
                              </p:par>
                            </p:childTnLst>
                          </p:cTn>
                        </p:par>
                        <p:par>
                          <p:cTn id="99" fill="hold">
                            <p:stCondLst>
                              <p:cond delay="500"/>
                            </p:stCondLst>
                            <p:childTnLst>
                              <p:par>
                                <p:cTn id="100" presetID="22" presetClass="entr" presetSubtype="1" fill="hold" nodeType="afterEffect">
                                  <p:stCondLst>
                                    <p:cond delay="0"/>
                                  </p:stCondLst>
                                  <p:childTnLst>
                                    <p:set>
                                      <p:cBhvr>
                                        <p:cTn id="101" dur="1" fill="hold">
                                          <p:stCondLst>
                                            <p:cond delay="0"/>
                                          </p:stCondLst>
                                        </p:cTn>
                                        <p:tgtEl>
                                          <p:spTgt spid="97"/>
                                        </p:tgtEl>
                                        <p:attrNameLst>
                                          <p:attrName>style.visibility</p:attrName>
                                        </p:attrNameLst>
                                      </p:cBhvr>
                                      <p:to>
                                        <p:strVal val="visible"/>
                                      </p:to>
                                    </p:set>
                                    <p:animEffect transition="in" filter="wipe(up)">
                                      <p:cBhvr>
                                        <p:cTn id="102" dur="500"/>
                                        <p:tgtEl>
                                          <p:spTgt spid="97"/>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xit" presetSubtype="4" fill="hold" nodeType="clickEffect">
                                  <p:stCondLst>
                                    <p:cond delay="0"/>
                                  </p:stCondLst>
                                  <p:childTnLst>
                                    <p:animEffect transition="out" filter="wipe(down)">
                                      <p:cBhvr>
                                        <p:cTn id="106" dur="500"/>
                                        <p:tgtEl>
                                          <p:spTgt spid="65"/>
                                        </p:tgtEl>
                                      </p:cBhvr>
                                    </p:animEffect>
                                    <p:set>
                                      <p:cBhvr>
                                        <p:cTn id="107" dur="1" fill="hold">
                                          <p:stCondLst>
                                            <p:cond delay="499"/>
                                          </p:stCondLst>
                                        </p:cTn>
                                        <p:tgtEl>
                                          <p:spTgt spid="65"/>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nodeType="clickEffect">
                                  <p:stCondLst>
                                    <p:cond delay="0"/>
                                  </p:stCondLst>
                                  <p:childTnLst>
                                    <p:set>
                                      <p:cBhvr>
                                        <p:cTn id="111" dur="1" fill="hold">
                                          <p:stCondLst>
                                            <p:cond delay="0"/>
                                          </p:stCondLst>
                                        </p:cTn>
                                        <p:tgtEl>
                                          <p:spTgt spid="101"/>
                                        </p:tgtEl>
                                        <p:attrNameLst>
                                          <p:attrName>style.visibility</p:attrName>
                                        </p:attrNameLst>
                                      </p:cBhvr>
                                      <p:to>
                                        <p:strVal val="visible"/>
                                      </p:to>
                                    </p:set>
                                    <p:animEffect transition="in" filter="wipe(down)">
                                      <p:cBhvr>
                                        <p:cTn id="112" dur="500"/>
                                        <p:tgtEl>
                                          <p:spTgt spid="101"/>
                                        </p:tgtEl>
                                      </p:cBhvr>
                                    </p:animEffect>
                                  </p:childTnLst>
                                </p:cTn>
                              </p:par>
                              <p:par>
                                <p:cTn id="113" presetID="10" presetClass="exit" presetSubtype="0" fill="hold" nodeType="withEffect">
                                  <p:stCondLst>
                                    <p:cond delay="0"/>
                                  </p:stCondLst>
                                  <p:childTnLst>
                                    <p:animEffect transition="out" filter="fade">
                                      <p:cBhvr>
                                        <p:cTn id="114" dur="500"/>
                                        <p:tgtEl>
                                          <p:spTgt spid="83"/>
                                        </p:tgtEl>
                                      </p:cBhvr>
                                    </p:animEffect>
                                    <p:set>
                                      <p:cBhvr>
                                        <p:cTn id="115" dur="1" fill="hold">
                                          <p:stCondLst>
                                            <p:cond delay="499"/>
                                          </p:stCondLst>
                                        </p:cTn>
                                        <p:tgtEl>
                                          <p:spTgt spid="83"/>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81"/>
                                        </p:tgtEl>
                                      </p:cBhvr>
                                    </p:animEffect>
                                    <p:set>
                                      <p:cBhvr>
                                        <p:cTn id="118" dur="1" fill="hold">
                                          <p:stCondLst>
                                            <p:cond delay="499"/>
                                          </p:stCondLst>
                                        </p:cTn>
                                        <p:tgtEl>
                                          <p:spTgt spid="81"/>
                                        </p:tgtEl>
                                        <p:attrNameLst>
                                          <p:attrName>style.visibility</p:attrName>
                                        </p:attrNameLst>
                                      </p:cBhvr>
                                      <p:to>
                                        <p:strVal val="hidden"/>
                                      </p:to>
                                    </p:set>
                                  </p:childTnLst>
                                </p:cTn>
                              </p:par>
                            </p:childTnLst>
                          </p:cTn>
                        </p:par>
                        <p:par>
                          <p:cTn id="119" fill="hold">
                            <p:stCondLst>
                              <p:cond delay="500"/>
                            </p:stCondLst>
                            <p:childTnLst>
                              <p:par>
                                <p:cTn id="120" presetID="22" presetClass="entr" presetSubtype="8" fill="hold" nodeType="afterEffect">
                                  <p:stCondLst>
                                    <p:cond delay="0"/>
                                  </p:stCondLst>
                                  <p:childTnLst>
                                    <p:set>
                                      <p:cBhvr>
                                        <p:cTn id="121" dur="1" fill="hold">
                                          <p:stCondLst>
                                            <p:cond delay="0"/>
                                          </p:stCondLst>
                                        </p:cTn>
                                        <p:tgtEl>
                                          <p:spTgt spid="103"/>
                                        </p:tgtEl>
                                        <p:attrNameLst>
                                          <p:attrName>style.visibility</p:attrName>
                                        </p:attrNameLst>
                                      </p:cBhvr>
                                      <p:to>
                                        <p:strVal val="visible"/>
                                      </p:to>
                                    </p:set>
                                    <p:animEffect transition="in" filter="wipe(left)">
                                      <p:cBhvr>
                                        <p:cTn id="122"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9394" name="Picture 2" descr="smart-grid.jpg"/>
          <p:cNvPicPr>
            <a:picLocks noChangeAspect="1"/>
          </p:cNvPicPr>
          <p:nvPr/>
        </p:nvPicPr>
        <p:blipFill>
          <a:blip r:embed="rId3" cstate="print"/>
          <a:srcRect/>
          <a:stretch>
            <a:fillRect/>
          </a:stretch>
        </p:blipFill>
        <p:spPr bwMode="auto">
          <a:xfrm>
            <a:off x="0" y="304800"/>
            <a:ext cx="9144000" cy="61722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738"/>
            <a:ext cx="8229600" cy="893762"/>
          </a:xfrm>
          <a:effectLst>
            <a:outerShdw dist="38100" dir="2700000" rotWithShape="0">
              <a:srgbClr val="000000">
                <a:alpha val="42999"/>
              </a:srgbClr>
            </a:outerShdw>
          </a:effectLst>
        </p:spPr>
        <p:txBody>
          <a:bodyPr/>
          <a:lstStyle/>
          <a:p>
            <a:pPr eaLnBrk="1" hangingPunct="1"/>
            <a:r>
              <a:rPr lang="en-US" sz="2800" smtClean="0">
                <a:ea typeface="ＭＳ Ｐゴシック" pitchFamily="-65" charset="-128"/>
              </a:rPr>
              <a:t>In 2020, Idaho schools are smart </a:t>
            </a:r>
            <a:br>
              <a:rPr lang="en-US" sz="2800" smtClean="0">
                <a:ea typeface="ＭＳ Ｐゴシック" pitchFamily="-65" charset="-128"/>
              </a:rPr>
            </a:br>
            <a:r>
              <a:rPr lang="en-US" sz="2800" smtClean="0">
                <a:ea typeface="ＭＳ Ｐゴシック" pitchFamily="-65" charset="-128"/>
              </a:rPr>
              <a:t>about energy education</a:t>
            </a:r>
          </a:p>
        </p:txBody>
      </p:sp>
      <p:sp>
        <p:nvSpPr>
          <p:cNvPr id="3" name="Content Placeholder 2"/>
          <p:cNvSpPr>
            <a:spLocks noGrp="1"/>
          </p:cNvSpPr>
          <p:nvPr>
            <p:ph idx="1"/>
          </p:nvPr>
        </p:nvSpPr>
        <p:spPr>
          <a:xfrm>
            <a:off x="652463" y="5176838"/>
            <a:ext cx="8229600" cy="1473200"/>
          </a:xfrm>
        </p:spPr>
        <p:txBody>
          <a:bodyPr/>
          <a:lstStyle/>
          <a:p>
            <a:pPr eaLnBrk="1" hangingPunct="1"/>
            <a:r>
              <a:rPr lang="en-US" sz="2800" smtClean="0">
                <a:ea typeface="ＭＳ Ｐゴシック" pitchFamily="-65" charset="-128"/>
              </a:rPr>
              <a:t>1200 Schools across the State</a:t>
            </a:r>
          </a:p>
          <a:p>
            <a:pPr eaLnBrk="1" hangingPunct="1"/>
            <a:r>
              <a:rPr lang="en-US" sz="2800" smtClean="0">
                <a:ea typeface="ＭＳ Ｐゴシック" pitchFamily="-65" charset="-128"/>
              </a:rPr>
              <a:t>400,000 Students + 35,000 faculty-support </a:t>
            </a:r>
          </a:p>
        </p:txBody>
      </p:sp>
      <p:pic>
        <p:nvPicPr>
          <p:cNvPr id="62468" name="Picture 9" descr="98-1.jpg"/>
          <p:cNvPicPr>
            <a:picLocks noChangeAspect="1"/>
          </p:cNvPicPr>
          <p:nvPr/>
        </p:nvPicPr>
        <p:blipFill>
          <a:blip r:embed="rId3" cstate="print"/>
          <a:srcRect/>
          <a:stretch>
            <a:fillRect/>
          </a:stretch>
        </p:blipFill>
        <p:spPr bwMode="auto">
          <a:xfrm>
            <a:off x="2063750" y="1073150"/>
            <a:ext cx="5397500" cy="40513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60338"/>
            <a:ext cx="8229600" cy="1143000"/>
          </a:xfrm>
          <a:effectLst>
            <a:outerShdw dist="38100" dir="2700000" rotWithShape="0">
              <a:srgbClr val="000000">
                <a:alpha val="42999"/>
              </a:srgbClr>
            </a:outerShdw>
          </a:effectLst>
        </p:spPr>
        <p:txBody>
          <a:bodyPr/>
          <a:lstStyle/>
          <a:p>
            <a:pPr eaLnBrk="1" hangingPunct="1"/>
            <a:r>
              <a:rPr lang="en-US" sz="3600" smtClean="0">
                <a:ea typeface="ＭＳ Ｐゴシック" pitchFamily="-65" charset="-128"/>
              </a:rPr>
              <a:t>Green Schools = Green Communities</a:t>
            </a:r>
          </a:p>
        </p:txBody>
      </p:sp>
      <p:pic>
        <p:nvPicPr>
          <p:cNvPr id="4" name="Picture 2" descr="green_schools-29.jpg"/>
          <p:cNvPicPr>
            <a:picLocks noChangeAspect="1"/>
          </p:cNvPicPr>
          <p:nvPr/>
        </p:nvPicPr>
        <p:blipFill>
          <a:blip r:embed="rId3" cstate="print">
            <a:lum bright="-26000" contrast="48000"/>
          </a:blip>
          <a:srcRect/>
          <a:stretch>
            <a:fillRect/>
          </a:stretch>
        </p:blipFill>
        <p:spPr bwMode="auto">
          <a:xfrm>
            <a:off x="2293938" y="1201738"/>
            <a:ext cx="4505325" cy="2874962"/>
          </a:xfrm>
          <a:prstGeom prst="rect">
            <a:avLst/>
          </a:prstGeom>
          <a:noFill/>
          <a:ln w="3175">
            <a:solidFill>
              <a:srgbClr val="000000"/>
            </a:solidFill>
            <a:miter lim="800000"/>
            <a:headEnd/>
            <a:tailEnd/>
          </a:ln>
          <a:effectLst>
            <a:outerShdw dist="38100" dir="2700000" rotWithShape="0">
              <a:srgbClr val="808080">
                <a:alpha val="42999"/>
              </a:srgbClr>
            </a:outerShdw>
          </a:effectLst>
        </p:spPr>
      </p:pic>
      <p:sp>
        <p:nvSpPr>
          <p:cNvPr id="5" name="Title 1"/>
          <p:cNvSpPr txBox="1">
            <a:spLocks/>
          </p:cNvSpPr>
          <p:nvPr/>
        </p:nvSpPr>
        <p:spPr bwMode="auto">
          <a:xfrm>
            <a:off x="0" y="3940175"/>
            <a:ext cx="9144000" cy="1143000"/>
          </a:xfrm>
          <a:prstGeom prst="rect">
            <a:avLst/>
          </a:prstGeom>
          <a:noFill/>
          <a:ln w="9525">
            <a:noFill/>
            <a:miter lim="800000"/>
            <a:headEnd/>
            <a:tailEnd/>
          </a:ln>
          <a:effectLst>
            <a:outerShdw dist="38100" dir="2700000" rotWithShape="0">
              <a:srgbClr val="808080">
                <a:alpha val="42999"/>
              </a:srgbClr>
            </a:outerShdw>
          </a:effectLst>
        </p:spPr>
        <p:txBody>
          <a:bodyPr anchor="ctr"/>
          <a:lstStyle/>
          <a:p>
            <a:pPr algn="ctr" defTabSz="457200">
              <a:lnSpc>
                <a:spcPct val="90000"/>
              </a:lnSpc>
            </a:pPr>
            <a:r>
              <a:rPr lang="en-US" sz="3200">
                <a:solidFill>
                  <a:prstClr val="white"/>
                </a:solidFill>
                <a:latin typeface="Calibri" pitchFamily="-65" charset="0"/>
                <a:ea typeface="ＭＳ Ｐゴシック" pitchFamily="-65" charset="-128"/>
                <a:cs typeface="+mn-cs"/>
              </a:rPr>
              <a:t>Energy education is continuous and begins early</a:t>
            </a:r>
          </a:p>
        </p:txBody>
      </p:sp>
      <p:sp>
        <p:nvSpPr>
          <p:cNvPr id="6" name="Content Placeholder 2"/>
          <p:cNvSpPr>
            <a:spLocks noGrp="1"/>
          </p:cNvSpPr>
          <p:nvPr>
            <p:ph idx="1"/>
          </p:nvPr>
        </p:nvSpPr>
        <p:spPr>
          <a:xfrm>
            <a:off x="850900" y="4775200"/>
            <a:ext cx="7797800" cy="2082800"/>
          </a:xfrm>
        </p:spPr>
        <p:txBody>
          <a:bodyPr/>
          <a:lstStyle/>
          <a:p>
            <a:pPr eaLnBrk="1" hangingPunct="1">
              <a:lnSpc>
                <a:spcPct val="80000"/>
              </a:lnSpc>
            </a:pPr>
            <a:r>
              <a:rPr lang="en-US" sz="2000" smtClean="0">
                <a:ea typeface="ＭＳ Ｐゴシック" pitchFamily="-65" charset="-128"/>
              </a:rPr>
              <a:t>Conserve and produce energy, limit waste, and eliminate toxicity</a:t>
            </a:r>
          </a:p>
          <a:p>
            <a:pPr eaLnBrk="1" hangingPunct="1">
              <a:lnSpc>
                <a:spcPct val="80000"/>
              </a:lnSpc>
            </a:pPr>
            <a:endParaRPr lang="en-US" sz="2000" smtClean="0">
              <a:ea typeface="ＭＳ Ｐゴシック" pitchFamily="-65" charset="-128"/>
            </a:endParaRPr>
          </a:p>
          <a:p>
            <a:pPr eaLnBrk="1" hangingPunct="1">
              <a:lnSpc>
                <a:spcPct val="80000"/>
              </a:lnSpc>
            </a:pPr>
            <a:r>
              <a:rPr lang="en-US" sz="2000" smtClean="0">
                <a:ea typeface="ＭＳ Ｐゴシック" pitchFamily="-65" charset="-128"/>
              </a:rPr>
              <a:t>Research and innovation drives progress and creates a talented work force for the clean energy economy</a:t>
            </a:r>
          </a:p>
          <a:p>
            <a:pPr eaLnBrk="1" hangingPunct="1">
              <a:lnSpc>
                <a:spcPct val="80000"/>
              </a:lnSpc>
            </a:pPr>
            <a:endParaRPr lang="en-US" sz="2000" smtClean="0">
              <a:ea typeface="ＭＳ Ｐゴシック" pitchFamily="-65" charset="-128"/>
            </a:endParaRPr>
          </a:p>
          <a:p>
            <a:pPr eaLnBrk="1" hangingPunct="1">
              <a:lnSpc>
                <a:spcPct val="80000"/>
              </a:lnSpc>
            </a:pPr>
            <a:r>
              <a:rPr lang="en-US" sz="2000" smtClean="0">
                <a:ea typeface="ＭＳ Ｐゴシック" pitchFamily="-65" charset="-128"/>
              </a:rPr>
              <a:t>Children inspire and lead their communities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TotalTime>
  <Words>694</Words>
  <Application>Microsoft Macintosh PowerPoint</Application>
  <PresentationFormat>On-screen Show (4:3)</PresentationFormat>
  <Paragraphs>153</Paragraphs>
  <Slides>11</Slides>
  <Notes>11</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1_Office Theme</vt:lpstr>
      <vt:lpstr>Energy Efficiency  &amp; Conservation</vt:lpstr>
      <vt:lpstr>Slide 2</vt:lpstr>
      <vt:lpstr>Slide 3</vt:lpstr>
      <vt:lpstr>Slide 4</vt:lpstr>
      <vt:lpstr>Slide 5</vt:lpstr>
      <vt:lpstr>Slide 6</vt:lpstr>
      <vt:lpstr>Slide 7</vt:lpstr>
      <vt:lpstr>In 2020, Idaho schools are smart  about energy education</vt:lpstr>
      <vt:lpstr>Green Schools = Green Communities</vt:lpstr>
      <vt:lpstr>Slide 10</vt:lpstr>
      <vt:lpstr>Slide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Efficiency  &amp; Conservation</dc:title>
  <dc:creator>Hyacinth</dc:creator>
  <cp:lastModifiedBy>Hyacinth</cp:lastModifiedBy>
  <cp:revision>1</cp:revision>
  <dcterms:created xsi:type="dcterms:W3CDTF">2010-12-24T17:12:14Z</dcterms:created>
  <dcterms:modified xsi:type="dcterms:W3CDTF">2010-12-24T17:14:35Z</dcterms:modified>
</cp:coreProperties>
</file>